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5"/>
  </p:notesMasterIdLst>
  <p:sldIdLst>
    <p:sldId id="256" r:id="rId2"/>
    <p:sldId id="283" r:id="rId3"/>
    <p:sldId id="279" r:id="rId4"/>
    <p:sldId id="294" r:id="rId5"/>
    <p:sldId id="311" r:id="rId6"/>
    <p:sldId id="297" r:id="rId7"/>
    <p:sldId id="295" r:id="rId8"/>
    <p:sldId id="296" r:id="rId9"/>
    <p:sldId id="298" r:id="rId10"/>
    <p:sldId id="302" r:id="rId11"/>
    <p:sldId id="303" r:id="rId12"/>
    <p:sldId id="304" r:id="rId13"/>
    <p:sldId id="305" r:id="rId14"/>
    <p:sldId id="306" r:id="rId15"/>
    <p:sldId id="313" r:id="rId16"/>
    <p:sldId id="312" r:id="rId17"/>
    <p:sldId id="314" r:id="rId18"/>
    <p:sldId id="309" r:id="rId19"/>
    <p:sldId id="299" r:id="rId20"/>
    <p:sldId id="310" r:id="rId21"/>
    <p:sldId id="307" r:id="rId22"/>
    <p:sldId id="308" r:id="rId23"/>
    <p:sldId id="293"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1" autoAdjust="0"/>
    <p:restoredTop sz="94650"/>
  </p:normalViewPr>
  <p:slideViewPr>
    <p:cSldViewPr snapToGrid="0">
      <p:cViewPr varScale="1">
        <p:scale>
          <a:sx n="78" d="100"/>
          <a:sy n="78" d="100"/>
        </p:scale>
        <p:origin x="153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1FB262-054A-4E00-B499-00A1DC05000F}" type="datetimeFigureOut">
              <a:rPr lang="it-IT" smtClean="0"/>
              <a:t>04/04/2021</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39EB38-2F9D-446E-9B34-2985CE5C1880}" type="slidenum">
              <a:rPr lang="it-IT" smtClean="0"/>
              <a:t>‹#›</a:t>
            </a:fld>
            <a:endParaRPr lang="it-IT"/>
          </a:p>
        </p:txBody>
      </p:sp>
    </p:spTree>
    <p:extLst>
      <p:ext uri="{BB962C8B-B14F-4D97-AF65-F5344CB8AC3E}">
        <p14:creationId xmlns:p14="http://schemas.microsoft.com/office/powerpoint/2010/main" val="26766498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B339EB38-2F9D-446E-9B34-2985CE5C1880}" type="slidenum">
              <a:rPr lang="it-IT" smtClean="0"/>
              <a:t>2</a:t>
            </a:fld>
            <a:endParaRPr lang="it-IT"/>
          </a:p>
        </p:txBody>
      </p:sp>
    </p:spTree>
    <p:extLst>
      <p:ext uri="{BB962C8B-B14F-4D97-AF65-F5344CB8AC3E}">
        <p14:creationId xmlns:p14="http://schemas.microsoft.com/office/powerpoint/2010/main" val="411514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r>
              <a:rPr lang="it-IT" dirty="0"/>
              <a:t>Geri Skenderi</a:t>
            </a:r>
          </a:p>
        </p:txBody>
      </p:sp>
      <p:sp>
        <p:nvSpPr>
          <p:cNvPr id="5" name="Footer Placeholder 4"/>
          <p:cNvSpPr>
            <a:spLocks noGrp="1"/>
          </p:cNvSpPr>
          <p:nvPr>
            <p:ph type="ftr" sz="quarter" idx="11"/>
          </p:nvPr>
        </p:nvSpPr>
        <p:spPr/>
        <p:txBody>
          <a:bodyPr/>
          <a:lstStyle/>
          <a:p>
            <a:r>
              <a:rPr lang="it-IT" dirty="0"/>
              <a:t>ML &amp; AI - Lab</a:t>
            </a:r>
          </a:p>
        </p:txBody>
      </p:sp>
      <p:sp>
        <p:nvSpPr>
          <p:cNvPr id="6" name="Slide Number Placeholder 5"/>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522506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r>
              <a:rPr lang="it-IT" dirty="0"/>
              <a:t>Geri Skenderi</a:t>
            </a:r>
          </a:p>
        </p:txBody>
      </p:sp>
      <p:sp>
        <p:nvSpPr>
          <p:cNvPr id="5" name="Footer Placeholder 4"/>
          <p:cNvSpPr>
            <a:spLocks noGrp="1"/>
          </p:cNvSpPr>
          <p:nvPr>
            <p:ph type="ftr" sz="quarter" idx="11"/>
          </p:nvPr>
        </p:nvSpPr>
        <p:spPr/>
        <p:txBody>
          <a:bodyPr/>
          <a:lstStyle/>
          <a:p>
            <a:r>
              <a:rPr lang="it-IT" dirty="0"/>
              <a:t>ML &amp; AI - Lab</a:t>
            </a:r>
          </a:p>
        </p:txBody>
      </p:sp>
      <p:sp>
        <p:nvSpPr>
          <p:cNvPr id="6" name="Slide Number Placeholder 5"/>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486224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r>
              <a:rPr lang="it-IT" dirty="0"/>
              <a:t>Geri Skenderi</a:t>
            </a:r>
          </a:p>
        </p:txBody>
      </p:sp>
      <p:sp>
        <p:nvSpPr>
          <p:cNvPr id="5" name="Footer Placeholder 4"/>
          <p:cNvSpPr>
            <a:spLocks noGrp="1"/>
          </p:cNvSpPr>
          <p:nvPr>
            <p:ph type="ftr" sz="quarter" idx="11"/>
          </p:nvPr>
        </p:nvSpPr>
        <p:spPr/>
        <p:txBody>
          <a:bodyPr/>
          <a:lstStyle/>
          <a:p>
            <a:r>
              <a:rPr lang="it-IT" dirty="0"/>
              <a:t>ML &amp; AI - Lab</a:t>
            </a:r>
          </a:p>
        </p:txBody>
      </p:sp>
      <p:sp>
        <p:nvSpPr>
          <p:cNvPr id="6" name="Slide Number Placeholder 5"/>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4169198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r>
              <a:rPr lang="it-IT" dirty="0"/>
              <a:t>Geri Skenderi</a:t>
            </a:r>
          </a:p>
        </p:txBody>
      </p:sp>
      <p:sp>
        <p:nvSpPr>
          <p:cNvPr id="5" name="Footer Placeholder 4"/>
          <p:cNvSpPr>
            <a:spLocks noGrp="1"/>
          </p:cNvSpPr>
          <p:nvPr>
            <p:ph type="ftr" sz="quarter" idx="11"/>
          </p:nvPr>
        </p:nvSpPr>
        <p:spPr/>
        <p:txBody>
          <a:bodyPr/>
          <a:lstStyle/>
          <a:p>
            <a:r>
              <a:rPr lang="it-IT" dirty="0"/>
              <a:t>ML &amp; AI - Lab</a:t>
            </a:r>
          </a:p>
        </p:txBody>
      </p:sp>
      <p:sp>
        <p:nvSpPr>
          <p:cNvPr id="6" name="Slide Number Placeholder 5"/>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416419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r>
              <a:rPr lang="it-IT" dirty="0"/>
              <a:t>Geri Skenderi</a:t>
            </a:r>
          </a:p>
        </p:txBody>
      </p:sp>
      <p:sp>
        <p:nvSpPr>
          <p:cNvPr id="5" name="Footer Placeholder 4"/>
          <p:cNvSpPr>
            <a:spLocks noGrp="1"/>
          </p:cNvSpPr>
          <p:nvPr>
            <p:ph type="ftr" sz="quarter" idx="11"/>
          </p:nvPr>
        </p:nvSpPr>
        <p:spPr/>
        <p:txBody>
          <a:bodyPr/>
          <a:lstStyle/>
          <a:p>
            <a:r>
              <a:rPr lang="it-IT" dirty="0"/>
              <a:t>ML &amp; AI - Lab</a:t>
            </a:r>
          </a:p>
        </p:txBody>
      </p:sp>
      <p:sp>
        <p:nvSpPr>
          <p:cNvPr id="6" name="Slide Number Placeholder 5"/>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2523517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r>
              <a:rPr lang="it-IT" dirty="0"/>
              <a:t>Geri Skenderi</a:t>
            </a:r>
          </a:p>
        </p:txBody>
      </p:sp>
      <p:sp>
        <p:nvSpPr>
          <p:cNvPr id="6" name="Footer Placeholder 5"/>
          <p:cNvSpPr>
            <a:spLocks noGrp="1"/>
          </p:cNvSpPr>
          <p:nvPr>
            <p:ph type="ftr" sz="quarter" idx="11"/>
          </p:nvPr>
        </p:nvSpPr>
        <p:spPr/>
        <p:txBody>
          <a:bodyPr/>
          <a:lstStyle/>
          <a:p>
            <a:r>
              <a:rPr lang="it-IT" dirty="0"/>
              <a:t>ML &amp; AI - Lab</a:t>
            </a:r>
          </a:p>
        </p:txBody>
      </p:sp>
      <p:sp>
        <p:nvSpPr>
          <p:cNvPr id="7" name="Slide Number Placeholder 6"/>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1708612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29842" y="2505075"/>
            <a:ext cx="3868340"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4629150" y="2505075"/>
            <a:ext cx="3887391"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r>
              <a:rPr lang="it-IT" dirty="0"/>
              <a:t>Geri Skenderi</a:t>
            </a:r>
          </a:p>
        </p:txBody>
      </p:sp>
      <p:sp>
        <p:nvSpPr>
          <p:cNvPr id="8" name="Footer Placeholder 7"/>
          <p:cNvSpPr>
            <a:spLocks noGrp="1"/>
          </p:cNvSpPr>
          <p:nvPr>
            <p:ph type="ftr" sz="quarter" idx="11"/>
          </p:nvPr>
        </p:nvSpPr>
        <p:spPr/>
        <p:txBody>
          <a:bodyPr/>
          <a:lstStyle/>
          <a:p>
            <a:r>
              <a:rPr lang="it-IT" dirty="0"/>
              <a:t>ML &amp; AI - Lab</a:t>
            </a:r>
          </a:p>
        </p:txBody>
      </p:sp>
      <p:sp>
        <p:nvSpPr>
          <p:cNvPr id="9" name="Slide Number Placeholder 8"/>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1495092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r>
              <a:rPr lang="it-IT" dirty="0"/>
              <a:t>Geri Skenderi</a:t>
            </a:r>
          </a:p>
        </p:txBody>
      </p:sp>
      <p:sp>
        <p:nvSpPr>
          <p:cNvPr id="4" name="Footer Placeholder 3"/>
          <p:cNvSpPr>
            <a:spLocks noGrp="1"/>
          </p:cNvSpPr>
          <p:nvPr>
            <p:ph type="ftr" sz="quarter" idx="11"/>
          </p:nvPr>
        </p:nvSpPr>
        <p:spPr/>
        <p:txBody>
          <a:bodyPr/>
          <a:lstStyle/>
          <a:p>
            <a:r>
              <a:rPr lang="it-IT" dirty="0"/>
              <a:t>ML &amp; AI - Lab</a:t>
            </a:r>
          </a:p>
        </p:txBody>
      </p:sp>
      <p:sp>
        <p:nvSpPr>
          <p:cNvPr id="5" name="Slide Number Placeholder 4"/>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125623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it-IT" dirty="0"/>
              <a:t>Geri Skenderi</a:t>
            </a:r>
          </a:p>
        </p:txBody>
      </p:sp>
      <p:sp>
        <p:nvSpPr>
          <p:cNvPr id="3" name="Footer Placeholder 2"/>
          <p:cNvSpPr>
            <a:spLocks noGrp="1"/>
          </p:cNvSpPr>
          <p:nvPr>
            <p:ph type="ftr" sz="quarter" idx="11"/>
          </p:nvPr>
        </p:nvSpPr>
        <p:spPr/>
        <p:txBody>
          <a:bodyPr/>
          <a:lstStyle/>
          <a:p>
            <a:r>
              <a:rPr lang="it-IT" dirty="0"/>
              <a:t>ML &amp; AI - Lab</a:t>
            </a:r>
          </a:p>
        </p:txBody>
      </p:sp>
      <p:sp>
        <p:nvSpPr>
          <p:cNvPr id="4" name="Slide Number Placeholder 3"/>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3150004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r>
              <a:rPr lang="it-IT" dirty="0"/>
              <a:t>Geri Skenderi</a:t>
            </a:r>
          </a:p>
        </p:txBody>
      </p:sp>
      <p:sp>
        <p:nvSpPr>
          <p:cNvPr id="6" name="Footer Placeholder 5"/>
          <p:cNvSpPr>
            <a:spLocks noGrp="1"/>
          </p:cNvSpPr>
          <p:nvPr>
            <p:ph type="ftr" sz="quarter" idx="11"/>
          </p:nvPr>
        </p:nvSpPr>
        <p:spPr/>
        <p:txBody>
          <a:bodyPr/>
          <a:lstStyle/>
          <a:p>
            <a:r>
              <a:rPr lang="it-IT" dirty="0"/>
              <a:t>ML &amp; AI - Lab</a:t>
            </a:r>
          </a:p>
        </p:txBody>
      </p:sp>
      <p:sp>
        <p:nvSpPr>
          <p:cNvPr id="7" name="Slide Number Placeholder 6"/>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1544396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r>
              <a:rPr lang="it-IT" dirty="0"/>
              <a:t>Geri Skenderi</a:t>
            </a:r>
          </a:p>
        </p:txBody>
      </p:sp>
      <p:sp>
        <p:nvSpPr>
          <p:cNvPr id="6" name="Footer Placeholder 5"/>
          <p:cNvSpPr>
            <a:spLocks noGrp="1"/>
          </p:cNvSpPr>
          <p:nvPr>
            <p:ph type="ftr" sz="quarter" idx="11"/>
          </p:nvPr>
        </p:nvSpPr>
        <p:spPr/>
        <p:txBody>
          <a:bodyPr/>
          <a:lstStyle/>
          <a:p>
            <a:r>
              <a:rPr lang="it-IT" dirty="0"/>
              <a:t>ML &amp; AI - Lab</a:t>
            </a:r>
          </a:p>
        </p:txBody>
      </p:sp>
      <p:sp>
        <p:nvSpPr>
          <p:cNvPr id="7" name="Slide Number Placeholder 6"/>
          <p:cNvSpPr>
            <a:spLocks noGrp="1"/>
          </p:cNvSpPr>
          <p:nvPr>
            <p:ph type="sldNum" sz="quarter" idx="12"/>
          </p:nvPr>
        </p:nvSpPr>
        <p:spPr/>
        <p:txBody>
          <a:bodyPr/>
          <a:lstStyle/>
          <a:p>
            <a:fld id="{226B8C62-C06C-4250-AB5D-F6F21F07547B}" type="slidenum">
              <a:rPr lang="it-IT" smtClean="0"/>
              <a:t>‹#›</a:t>
            </a:fld>
            <a:endParaRPr lang="it-IT"/>
          </a:p>
        </p:txBody>
      </p:sp>
    </p:spTree>
    <p:extLst>
      <p:ext uri="{BB962C8B-B14F-4D97-AF65-F5344CB8AC3E}">
        <p14:creationId xmlns:p14="http://schemas.microsoft.com/office/powerpoint/2010/main" val="3948268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it-IT" dirty="0"/>
              <a:t>Geri Skenderi</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dirty="0"/>
              <a:t>ML &amp; AI - Lab</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6B8C62-C06C-4250-AB5D-F6F21F07547B}" type="slidenum">
              <a:rPr lang="it-IT" smtClean="0"/>
              <a:t>‹#›</a:t>
            </a:fld>
            <a:endParaRPr lang="it-IT"/>
          </a:p>
        </p:txBody>
      </p:sp>
    </p:spTree>
    <p:extLst>
      <p:ext uri="{BB962C8B-B14F-4D97-AF65-F5344CB8AC3E}">
        <p14:creationId xmlns:p14="http://schemas.microsoft.com/office/powerpoint/2010/main" val="2935367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hyperlink" Target="https://scikit-learn.org/stable/modules/classes.html#module-sklearn.metric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MNIST_database" TargetMode="External"/><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scikit-learn.org/stable/modules/generated/sklearn.svm.SVC.html#sklearn.svm.SVC" TargetMode="External"/><Relationship Id="rId2" Type="http://schemas.openxmlformats.org/officeDocument/2006/relationships/hyperlink" Target="https://scikit-learn.org/stable/getting_started.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395BAC3-1D58-4A84-84BE-A1B64C742DBA}"/>
              </a:ext>
            </a:extLst>
          </p:cNvPr>
          <p:cNvSpPr>
            <a:spLocks noGrp="1"/>
          </p:cNvSpPr>
          <p:nvPr>
            <p:ph type="ctrTitle"/>
          </p:nvPr>
        </p:nvSpPr>
        <p:spPr/>
        <p:txBody>
          <a:bodyPr/>
          <a:lstStyle/>
          <a:p>
            <a:r>
              <a:rPr lang="it-IT" dirty="0"/>
              <a:t>Machine Learning and </a:t>
            </a:r>
            <a:r>
              <a:rPr lang="it-IT" dirty="0" err="1"/>
              <a:t>Artifical</a:t>
            </a:r>
            <a:r>
              <a:rPr lang="it-IT" dirty="0"/>
              <a:t> Intelligence </a:t>
            </a:r>
          </a:p>
        </p:txBody>
      </p:sp>
      <p:sp>
        <p:nvSpPr>
          <p:cNvPr id="3" name="Sottotitolo 2">
            <a:extLst>
              <a:ext uri="{FF2B5EF4-FFF2-40B4-BE49-F238E27FC236}">
                <a16:creationId xmlns:a16="http://schemas.microsoft.com/office/drawing/2014/main" id="{2193159C-0A4A-45A3-8CB1-FFF6E3DA7D8D}"/>
              </a:ext>
            </a:extLst>
          </p:cNvPr>
          <p:cNvSpPr>
            <a:spLocks noGrp="1"/>
          </p:cNvSpPr>
          <p:nvPr>
            <p:ph type="subTitle" idx="1"/>
          </p:nvPr>
        </p:nvSpPr>
        <p:spPr>
          <a:xfrm>
            <a:off x="1143000" y="3955774"/>
            <a:ext cx="6858000" cy="646043"/>
          </a:xfrm>
        </p:spPr>
        <p:txBody>
          <a:bodyPr/>
          <a:lstStyle/>
          <a:p>
            <a:r>
              <a:rPr lang="en-US" dirty="0">
                <a:effectLst/>
                <a:latin typeface="Segoe UI Web (West European)"/>
              </a:rPr>
              <a:t>Lab 05 </a:t>
            </a:r>
            <a:r>
              <a:rPr lang="en-US">
                <a:effectLst/>
                <a:latin typeface="Segoe UI Web (West European)"/>
              </a:rPr>
              <a:t>– SVMs </a:t>
            </a:r>
            <a:r>
              <a:rPr lang="en-US" dirty="0">
                <a:effectLst/>
                <a:latin typeface="Segoe UI Web (West European)"/>
              </a:rPr>
              <a:t>and Evaluation Metrics</a:t>
            </a:r>
          </a:p>
        </p:txBody>
      </p:sp>
      <p:sp>
        <p:nvSpPr>
          <p:cNvPr id="4" name="Sottotitolo 2">
            <a:extLst>
              <a:ext uri="{FF2B5EF4-FFF2-40B4-BE49-F238E27FC236}">
                <a16:creationId xmlns:a16="http://schemas.microsoft.com/office/drawing/2014/main" id="{CE3FA3BE-41EA-47DB-9390-C4C3848DD7E1}"/>
              </a:ext>
            </a:extLst>
          </p:cNvPr>
          <p:cNvSpPr txBox="1">
            <a:spLocks/>
          </p:cNvSpPr>
          <p:nvPr/>
        </p:nvSpPr>
        <p:spPr>
          <a:xfrm>
            <a:off x="1143000" y="5936974"/>
            <a:ext cx="6858000" cy="64604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IT" dirty="0"/>
              <a:t>06/04/2021</a:t>
            </a:r>
          </a:p>
        </p:txBody>
      </p:sp>
    </p:spTree>
    <p:extLst>
      <p:ext uri="{BB962C8B-B14F-4D97-AF65-F5344CB8AC3E}">
        <p14:creationId xmlns:p14="http://schemas.microsoft.com/office/powerpoint/2010/main" val="302028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397518D-8132-4240-B6FD-74B02CB4C2C4}"/>
              </a:ext>
            </a:extLst>
          </p:cNvPr>
          <p:cNvSpPr>
            <a:spLocks noGrp="1"/>
          </p:cNvSpPr>
          <p:nvPr>
            <p:ph type="title"/>
          </p:nvPr>
        </p:nvSpPr>
        <p:spPr/>
        <p:txBody>
          <a:bodyPr/>
          <a:lstStyle/>
          <a:p>
            <a:r>
              <a:rPr lang="it-IT" dirty="0" err="1"/>
              <a:t>Confusion</a:t>
            </a:r>
            <a:r>
              <a:rPr lang="it-IT" dirty="0"/>
              <a:t> Matrix</a:t>
            </a:r>
          </a:p>
        </p:txBody>
      </p:sp>
      <p:sp>
        <p:nvSpPr>
          <p:cNvPr id="3" name="Segnaposto contenuto 2">
            <a:extLst>
              <a:ext uri="{FF2B5EF4-FFF2-40B4-BE49-F238E27FC236}">
                <a16:creationId xmlns:a16="http://schemas.microsoft.com/office/drawing/2014/main" id="{1EB22576-6D84-49D8-A01A-7630894E6ED0}"/>
              </a:ext>
            </a:extLst>
          </p:cNvPr>
          <p:cNvSpPr>
            <a:spLocks noGrp="1"/>
          </p:cNvSpPr>
          <p:nvPr>
            <p:ph idx="1"/>
          </p:nvPr>
        </p:nvSpPr>
        <p:spPr/>
        <p:txBody>
          <a:bodyPr>
            <a:normAutofit/>
          </a:bodyPr>
          <a:lstStyle/>
          <a:p>
            <a:r>
              <a:rPr lang="en-US" dirty="0">
                <a:latin typeface="+mj-lt"/>
              </a:rPr>
              <a:t>It allows you to understand where exactly the classifier makes mistake.
Introduced initially for binary classification cases.
Example:</a:t>
            </a:r>
          </a:p>
          <a:p>
            <a:pPr lvl="1"/>
            <a:r>
              <a:rPr lang="en-US" dirty="0">
                <a:latin typeface="+mj-lt"/>
              </a:rPr>
              <a:t>Class A: Dog(positive)
Class B: Not-dog (negative)</a:t>
            </a:r>
            <a:endParaRPr lang="it-IT" dirty="0">
              <a:latin typeface="+mj-lt"/>
            </a:endParaRPr>
          </a:p>
        </p:txBody>
      </p:sp>
      <p:sp>
        <p:nvSpPr>
          <p:cNvPr id="4" name="Segnaposto data 3">
            <a:extLst>
              <a:ext uri="{FF2B5EF4-FFF2-40B4-BE49-F238E27FC236}">
                <a16:creationId xmlns:a16="http://schemas.microsoft.com/office/drawing/2014/main" id="{C7406F08-8B40-4263-AA99-29DBFCFDF5A8}"/>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D3FEF725-B0E1-4466-9D3B-B5B5C316D269}"/>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DB3854CD-B461-472E-BE41-B87044EAF7E5}"/>
              </a:ext>
            </a:extLst>
          </p:cNvPr>
          <p:cNvSpPr>
            <a:spLocks noGrp="1"/>
          </p:cNvSpPr>
          <p:nvPr>
            <p:ph type="sldNum" sz="quarter" idx="12"/>
          </p:nvPr>
        </p:nvSpPr>
        <p:spPr/>
        <p:txBody>
          <a:bodyPr/>
          <a:lstStyle/>
          <a:p>
            <a:fld id="{226B8C62-C06C-4250-AB5D-F6F21F07547B}" type="slidenum">
              <a:rPr lang="it-IT" smtClean="0"/>
              <a:t>10</a:t>
            </a:fld>
            <a:endParaRPr lang="it-IT"/>
          </a:p>
        </p:txBody>
      </p:sp>
    </p:spTree>
    <p:extLst>
      <p:ext uri="{BB962C8B-B14F-4D97-AF65-F5344CB8AC3E}">
        <p14:creationId xmlns:p14="http://schemas.microsoft.com/office/powerpoint/2010/main" val="875335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AB13BBA8-8542-4DEF-86D8-1C39E1CD52A9}"/>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83C8FD4A-CACD-4696-87C2-64AFD0C5C9C1}"/>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2DADA15-5E3A-4259-876E-C115C6BF3658}"/>
              </a:ext>
            </a:extLst>
          </p:cNvPr>
          <p:cNvSpPr>
            <a:spLocks noGrp="1"/>
          </p:cNvSpPr>
          <p:nvPr>
            <p:ph type="sldNum" sz="quarter" idx="12"/>
          </p:nvPr>
        </p:nvSpPr>
        <p:spPr/>
        <p:txBody>
          <a:bodyPr/>
          <a:lstStyle/>
          <a:p>
            <a:fld id="{226B8C62-C06C-4250-AB5D-F6F21F07547B}" type="slidenum">
              <a:rPr lang="it-IT" smtClean="0"/>
              <a:t>11</a:t>
            </a:fld>
            <a:endParaRPr lang="it-IT"/>
          </a:p>
        </p:txBody>
      </p:sp>
      <p:pic>
        <p:nvPicPr>
          <p:cNvPr id="7" name="Segnaposto contenuto 6">
            <a:extLst>
              <a:ext uri="{FF2B5EF4-FFF2-40B4-BE49-F238E27FC236}">
                <a16:creationId xmlns:a16="http://schemas.microsoft.com/office/drawing/2014/main" id="{2A761862-F332-477A-987C-E8703B9F65C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88925" y="1027959"/>
            <a:ext cx="6166150" cy="4802081"/>
          </a:xfrm>
          <a:prstGeom prst="rect">
            <a:avLst/>
          </a:prstGeom>
        </p:spPr>
      </p:pic>
      <p:sp>
        <p:nvSpPr>
          <p:cNvPr id="11" name="TextBox 10">
            <a:extLst>
              <a:ext uri="{FF2B5EF4-FFF2-40B4-BE49-F238E27FC236}">
                <a16:creationId xmlns:a16="http://schemas.microsoft.com/office/drawing/2014/main" id="{76A39D1A-C058-40A0-9C30-53C6FFF76239}"/>
              </a:ext>
            </a:extLst>
          </p:cNvPr>
          <p:cNvSpPr txBox="1"/>
          <p:nvPr/>
        </p:nvSpPr>
        <p:spPr>
          <a:xfrm>
            <a:off x="5705782" y="2871020"/>
            <a:ext cx="1504336" cy="430887"/>
          </a:xfrm>
          <a:prstGeom prst="rect">
            <a:avLst/>
          </a:prstGeom>
          <a:noFill/>
        </p:spPr>
        <p:txBody>
          <a:bodyPr wrap="square" rtlCol="0">
            <a:spAutoFit/>
          </a:bodyPr>
          <a:lstStyle/>
          <a:p>
            <a:pPr algn="ctr"/>
            <a:r>
              <a:rPr lang="en-US" sz="2200" dirty="0">
                <a:solidFill>
                  <a:srgbClr val="FF0000"/>
                </a:solidFill>
              </a:rPr>
              <a:t>Type I error</a:t>
            </a:r>
          </a:p>
        </p:txBody>
      </p:sp>
      <p:sp>
        <p:nvSpPr>
          <p:cNvPr id="12" name="TextBox 11">
            <a:extLst>
              <a:ext uri="{FF2B5EF4-FFF2-40B4-BE49-F238E27FC236}">
                <a16:creationId xmlns:a16="http://schemas.microsoft.com/office/drawing/2014/main" id="{600EE263-CA4B-4938-9DCE-E34E0349F77D}"/>
              </a:ext>
            </a:extLst>
          </p:cNvPr>
          <p:cNvSpPr txBox="1"/>
          <p:nvPr/>
        </p:nvSpPr>
        <p:spPr>
          <a:xfrm>
            <a:off x="3881897" y="3937820"/>
            <a:ext cx="1633999" cy="430887"/>
          </a:xfrm>
          <a:prstGeom prst="rect">
            <a:avLst/>
          </a:prstGeom>
          <a:noFill/>
        </p:spPr>
        <p:txBody>
          <a:bodyPr wrap="square" rtlCol="0">
            <a:spAutoFit/>
          </a:bodyPr>
          <a:lstStyle/>
          <a:p>
            <a:pPr algn="ctr"/>
            <a:r>
              <a:rPr lang="en-US" sz="2200" dirty="0">
                <a:solidFill>
                  <a:srgbClr val="FF0000"/>
                </a:solidFill>
              </a:rPr>
              <a:t>Type II error</a:t>
            </a:r>
          </a:p>
        </p:txBody>
      </p:sp>
    </p:spTree>
    <p:extLst>
      <p:ext uri="{BB962C8B-B14F-4D97-AF65-F5344CB8AC3E}">
        <p14:creationId xmlns:p14="http://schemas.microsoft.com/office/powerpoint/2010/main" val="930205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795D4A4-A36C-41AC-A76E-D71C26186AA3}"/>
              </a:ext>
            </a:extLst>
          </p:cNvPr>
          <p:cNvSpPr>
            <a:spLocks noGrp="1"/>
          </p:cNvSpPr>
          <p:nvPr>
            <p:ph type="title"/>
          </p:nvPr>
        </p:nvSpPr>
        <p:spPr/>
        <p:txBody>
          <a:bodyPr/>
          <a:lstStyle/>
          <a:p>
            <a:r>
              <a:rPr lang="it-IT" dirty="0" err="1"/>
              <a:t>Confusion</a:t>
            </a:r>
            <a:r>
              <a:rPr lang="it-IT" dirty="0"/>
              <a:t> Matrix – Construction	</a:t>
            </a:r>
          </a:p>
        </p:txBody>
      </p:sp>
      <p:sp>
        <p:nvSpPr>
          <p:cNvPr id="3" name="Segnaposto contenuto 2">
            <a:extLst>
              <a:ext uri="{FF2B5EF4-FFF2-40B4-BE49-F238E27FC236}">
                <a16:creationId xmlns:a16="http://schemas.microsoft.com/office/drawing/2014/main" id="{838A23AE-0A4E-440F-9CA3-8FD89C66F710}"/>
              </a:ext>
            </a:extLst>
          </p:cNvPr>
          <p:cNvSpPr>
            <a:spLocks noGrp="1"/>
          </p:cNvSpPr>
          <p:nvPr>
            <p:ph idx="1"/>
          </p:nvPr>
        </p:nvSpPr>
        <p:spPr/>
        <p:txBody>
          <a:bodyPr>
            <a:normAutofit lnSpcReduction="10000"/>
          </a:bodyPr>
          <a:lstStyle/>
          <a:p>
            <a:r>
              <a:rPr lang="en-US" dirty="0">
                <a:latin typeface="+mj-lt"/>
              </a:rPr>
              <a:t>With each prediction on the test set, I add +1 in the appropriate box (intersection between the index predicted by the classifier and the GT index)
In the case of balanced classes we can normalize the values of the matrix, so that the rows sum to one.
It's convenient to normalize </a:t>
            </a:r>
            <a:br>
              <a:rPr lang="en-US" dirty="0">
                <a:latin typeface="+mj-lt"/>
              </a:rPr>
            </a:br>
            <a:r>
              <a:rPr lang="en-US" dirty="0">
                <a:latin typeface="+mj-lt"/>
              </a:rPr>
              <a:t>values by rows and get </a:t>
            </a:r>
            <a:br>
              <a:rPr lang="en-US" dirty="0">
                <a:latin typeface="+mj-lt"/>
              </a:rPr>
            </a:br>
            <a:r>
              <a:rPr lang="en-US" dirty="0">
                <a:latin typeface="+mj-lt"/>
              </a:rPr>
              <a:t>percentages. The absolute </a:t>
            </a:r>
            <a:br>
              <a:rPr lang="en-US" dirty="0">
                <a:latin typeface="+mj-lt"/>
              </a:rPr>
            </a:br>
            <a:r>
              <a:rPr lang="en-US" dirty="0">
                <a:latin typeface="+mj-lt"/>
              </a:rPr>
              <a:t>count does contain more</a:t>
            </a:r>
            <a:br>
              <a:rPr lang="en-US" dirty="0">
                <a:latin typeface="+mj-lt"/>
              </a:rPr>
            </a:br>
            <a:r>
              <a:rPr lang="en-US" dirty="0">
                <a:latin typeface="+mj-lt"/>
              </a:rPr>
              <a:t>information though.</a:t>
            </a:r>
            <a:endParaRPr lang="it-IT" dirty="0">
              <a:latin typeface="+mj-lt"/>
            </a:endParaRPr>
          </a:p>
        </p:txBody>
      </p:sp>
      <p:sp>
        <p:nvSpPr>
          <p:cNvPr id="4" name="Segnaposto data 3">
            <a:extLst>
              <a:ext uri="{FF2B5EF4-FFF2-40B4-BE49-F238E27FC236}">
                <a16:creationId xmlns:a16="http://schemas.microsoft.com/office/drawing/2014/main" id="{BF7A11B3-566F-4A16-86CA-2B56BB0F7224}"/>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BEA33EEF-E421-49D0-A854-BE28991D8A4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0679432F-B69F-4AD4-912B-84A54D579758}"/>
              </a:ext>
            </a:extLst>
          </p:cNvPr>
          <p:cNvSpPr>
            <a:spLocks noGrp="1"/>
          </p:cNvSpPr>
          <p:nvPr>
            <p:ph type="sldNum" sz="quarter" idx="12"/>
          </p:nvPr>
        </p:nvSpPr>
        <p:spPr/>
        <p:txBody>
          <a:bodyPr/>
          <a:lstStyle/>
          <a:p>
            <a:fld id="{226B8C62-C06C-4250-AB5D-F6F21F07547B}" type="slidenum">
              <a:rPr lang="it-IT" smtClean="0"/>
              <a:t>12</a:t>
            </a:fld>
            <a:endParaRPr lang="it-IT"/>
          </a:p>
        </p:txBody>
      </p:sp>
      <p:pic>
        <p:nvPicPr>
          <p:cNvPr id="7" name="Immagine 6">
            <a:extLst>
              <a:ext uri="{FF2B5EF4-FFF2-40B4-BE49-F238E27FC236}">
                <a16:creationId xmlns:a16="http://schemas.microsoft.com/office/drawing/2014/main" id="{6CBCA159-2197-4796-B783-7521DAB14BF8}"/>
              </a:ext>
            </a:extLst>
          </p:cNvPr>
          <p:cNvPicPr>
            <a:picLocks noChangeAspect="1"/>
          </p:cNvPicPr>
          <p:nvPr/>
        </p:nvPicPr>
        <p:blipFill>
          <a:blip r:embed="rId2"/>
          <a:stretch>
            <a:fillRect/>
          </a:stretch>
        </p:blipFill>
        <p:spPr>
          <a:xfrm>
            <a:off x="5152580" y="3872016"/>
            <a:ext cx="3200677" cy="2484335"/>
          </a:xfrm>
          <a:prstGeom prst="rect">
            <a:avLst/>
          </a:prstGeom>
        </p:spPr>
      </p:pic>
      <p:sp>
        <p:nvSpPr>
          <p:cNvPr id="8" name="Rectangle 7">
            <a:extLst>
              <a:ext uri="{FF2B5EF4-FFF2-40B4-BE49-F238E27FC236}">
                <a16:creationId xmlns:a16="http://schemas.microsoft.com/office/drawing/2014/main" id="{D83C57B8-F6C3-4C63-9AE5-D6615E8F8DE3}"/>
              </a:ext>
            </a:extLst>
          </p:cNvPr>
          <p:cNvSpPr/>
          <p:nvPr/>
        </p:nvSpPr>
        <p:spPr>
          <a:xfrm>
            <a:off x="6567948" y="3872016"/>
            <a:ext cx="1785309" cy="4443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39BBABD-972B-4BB5-BE07-7DE84DAD8681}"/>
              </a:ext>
            </a:extLst>
          </p:cNvPr>
          <p:cNvSpPr/>
          <p:nvPr/>
        </p:nvSpPr>
        <p:spPr>
          <a:xfrm rot="16200000">
            <a:off x="4564487" y="5197072"/>
            <a:ext cx="1785309" cy="4443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85CE38D-9121-4981-A349-40D499B84D27}"/>
              </a:ext>
            </a:extLst>
          </p:cNvPr>
          <p:cNvSpPr txBox="1"/>
          <p:nvPr/>
        </p:nvSpPr>
        <p:spPr>
          <a:xfrm>
            <a:off x="5377153" y="4789329"/>
            <a:ext cx="478549" cy="1477328"/>
          </a:xfrm>
          <a:prstGeom prst="rect">
            <a:avLst/>
          </a:prstGeom>
          <a:noFill/>
        </p:spPr>
        <p:txBody>
          <a:bodyPr wrap="square" rtlCol="0">
            <a:spAutoFit/>
          </a:bodyPr>
          <a:lstStyle/>
          <a:p>
            <a:pPr algn="ctr"/>
            <a:r>
              <a:rPr lang="en-US" dirty="0"/>
              <a:t>R</a:t>
            </a:r>
          </a:p>
          <a:p>
            <a:pPr algn="ctr"/>
            <a:r>
              <a:rPr lang="en-US" dirty="0"/>
              <a:t>e</a:t>
            </a:r>
          </a:p>
          <a:p>
            <a:pPr algn="ctr"/>
            <a:r>
              <a:rPr lang="en-US" dirty="0"/>
              <a:t>a</a:t>
            </a:r>
          </a:p>
          <a:p>
            <a:pPr algn="ctr"/>
            <a:r>
              <a:rPr lang="en-US" dirty="0"/>
              <a:t>l</a:t>
            </a:r>
          </a:p>
          <a:p>
            <a:pPr algn="ctr"/>
            <a:endParaRPr lang="en-US" dirty="0"/>
          </a:p>
        </p:txBody>
      </p:sp>
      <p:sp>
        <p:nvSpPr>
          <p:cNvPr id="11" name="TextBox 10">
            <a:extLst>
              <a:ext uri="{FF2B5EF4-FFF2-40B4-BE49-F238E27FC236}">
                <a16:creationId xmlns:a16="http://schemas.microsoft.com/office/drawing/2014/main" id="{C64FEF00-5637-4B94-A442-FFB69D3FA724}"/>
              </a:ext>
            </a:extLst>
          </p:cNvPr>
          <p:cNvSpPr txBox="1"/>
          <p:nvPr/>
        </p:nvSpPr>
        <p:spPr>
          <a:xfrm>
            <a:off x="5853789" y="4021027"/>
            <a:ext cx="2251587" cy="369332"/>
          </a:xfrm>
          <a:prstGeom prst="rect">
            <a:avLst/>
          </a:prstGeom>
          <a:noFill/>
        </p:spPr>
        <p:txBody>
          <a:bodyPr wrap="square" rtlCol="0">
            <a:spAutoFit/>
          </a:bodyPr>
          <a:lstStyle/>
          <a:p>
            <a:pPr algn="ctr"/>
            <a:r>
              <a:rPr lang="en-US" dirty="0"/>
              <a:t>Predicted</a:t>
            </a:r>
          </a:p>
        </p:txBody>
      </p:sp>
    </p:spTree>
    <p:extLst>
      <p:ext uri="{BB962C8B-B14F-4D97-AF65-F5344CB8AC3E}">
        <p14:creationId xmlns:p14="http://schemas.microsoft.com/office/powerpoint/2010/main" val="711481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0481B9-8771-4FF4-98C9-9230C0C43AEA}"/>
              </a:ext>
            </a:extLst>
          </p:cNvPr>
          <p:cNvSpPr>
            <a:spLocks noGrp="1"/>
          </p:cNvSpPr>
          <p:nvPr>
            <p:ph type="title"/>
          </p:nvPr>
        </p:nvSpPr>
        <p:spPr/>
        <p:txBody>
          <a:bodyPr/>
          <a:lstStyle/>
          <a:p>
            <a:r>
              <a:rPr lang="it-IT" dirty="0" err="1"/>
              <a:t>Confusion</a:t>
            </a:r>
            <a:r>
              <a:rPr lang="it-IT" dirty="0"/>
              <a:t> Matrix - </a:t>
            </a:r>
            <a:r>
              <a:rPr lang="it-IT" dirty="0" err="1"/>
              <a:t>Metrics</a:t>
            </a:r>
            <a:endParaRPr lang="it-IT" dirty="0"/>
          </a:p>
        </p:txBody>
      </p:sp>
      <p:sp>
        <p:nvSpPr>
          <p:cNvPr id="3" name="Segnaposto contenuto 2">
            <a:extLst>
              <a:ext uri="{FF2B5EF4-FFF2-40B4-BE49-F238E27FC236}">
                <a16:creationId xmlns:a16="http://schemas.microsoft.com/office/drawing/2014/main" id="{8A14B517-BA1F-4F2C-A3FD-457287C79BED}"/>
              </a:ext>
            </a:extLst>
          </p:cNvPr>
          <p:cNvSpPr>
            <a:spLocks noGrp="1"/>
          </p:cNvSpPr>
          <p:nvPr>
            <p:ph idx="1"/>
          </p:nvPr>
        </p:nvSpPr>
        <p:spPr>
          <a:xfrm>
            <a:off x="628650" y="1825625"/>
            <a:ext cx="4887247" cy="4351338"/>
          </a:xfrm>
        </p:spPr>
        <p:txBody>
          <a:bodyPr>
            <a:normAutofit fontScale="92500" lnSpcReduction="20000"/>
          </a:bodyPr>
          <a:lstStyle/>
          <a:p>
            <a:r>
              <a:rPr lang="it-IT" b="1" dirty="0">
                <a:latin typeface="+mj-lt"/>
              </a:rPr>
              <a:t>In the range [0,1]</a:t>
            </a:r>
          </a:p>
          <a:p>
            <a:endParaRPr lang="it-IT" dirty="0">
              <a:latin typeface="+mj-lt"/>
            </a:endParaRPr>
          </a:p>
          <a:p>
            <a:r>
              <a:rPr lang="it-IT" b="1" dirty="0" err="1">
                <a:latin typeface="+mj-lt"/>
              </a:rPr>
              <a:t>Accuracy</a:t>
            </a:r>
            <a:r>
              <a:rPr lang="it-IT" dirty="0">
                <a:latin typeface="+mj-lt"/>
              </a:rPr>
              <a:t> </a:t>
            </a:r>
          </a:p>
          <a:p>
            <a:endParaRPr lang="it-IT" dirty="0">
              <a:latin typeface="+mj-lt"/>
            </a:endParaRPr>
          </a:p>
          <a:p>
            <a:endParaRPr lang="it-IT" dirty="0">
              <a:latin typeface="+mj-lt"/>
            </a:endParaRPr>
          </a:p>
          <a:p>
            <a:r>
              <a:rPr lang="it-IT" b="1" dirty="0">
                <a:latin typeface="+mj-lt"/>
              </a:rPr>
              <a:t>Precision</a:t>
            </a:r>
          </a:p>
          <a:p>
            <a:pPr marL="0" indent="0">
              <a:buNone/>
            </a:pPr>
            <a:endParaRPr lang="it-IT" dirty="0">
              <a:latin typeface="+mj-lt"/>
            </a:endParaRPr>
          </a:p>
          <a:p>
            <a:pPr lvl="1"/>
            <a:r>
              <a:rPr lang="en-US" dirty="0">
                <a:latin typeface="+mj-lt"/>
              </a:rPr>
              <a:t>Portion of cases predicted as positive that actually are.
</a:t>
            </a:r>
            <a:r>
              <a:rPr lang="it-IT" dirty="0">
                <a:latin typeface="+mj-lt"/>
              </a:rPr>
              <a:t>(</a:t>
            </a:r>
            <a:r>
              <a:rPr lang="it-IT" dirty="0" err="1">
                <a:solidFill>
                  <a:schemeClr val="accent6"/>
                </a:solidFill>
                <a:latin typeface="+mj-lt"/>
              </a:rPr>
              <a:t>If</a:t>
            </a:r>
            <a:r>
              <a:rPr lang="it-IT" dirty="0">
                <a:solidFill>
                  <a:schemeClr val="accent6"/>
                </a:solidFill>
                <a:latin typeface="+mj-lt"/>
              </a:rPr>
              <a:t> high</a:t>
            </a:r>
            <a:r>
              <a:rPr lang="it-IT" dirty="0">
                <a:latin typeface="+mj-lt"/>
              </a:rPr>
              <a:t>) </a:t>
            </a:r>
            <a:r>
              <a:rPr lang="en-US" dirty="0">
                <a:latin typeface="+mj-lt"/>
              </a:rPr>
              <a:t>I take as positive only elements that actually are.
</a:t>
            </a:r>
            <a:r>
              <a:rPr lang="it-IT" dirty="0">
                <a:latin typeface="+mj-lt"/>
              </a:rPr>
              <a:t>(</a:t>
            </a:r>
            <a:r>
              <a:rPr lang="it-IT" dirty="0" err="1">
                <a:solidFill>
                  <a:srgbClr val="FF0000"/>
                </a:solidFill>
                <a:latin typeface="+mj-lt"/>
              </a:rPr>
              <a:t>If</a:t>
            </a:r>
            <a:r>
              <a:rPr lang="it-IT" dirty="0">
                <a:solidFill>
                  <a:srgbClr val="FF0000"/>
                </a:solidFill>
                <a:latin typeface="+mj-lt"/>
              </a:rPr>
              <a:t> low</a:t>
            </a:r>
            <a:r>
              <a:rPr lang="it-IT" dirty="0">
                <a:latin typeface="+mj-lt"/>
              </a:rPr>
              <a:t>) </a:t>
            </a:r>
            <a:r>
              <a:rPr lang="en-US" dirty="0">
                <a:latin typeface="+mj-lt"/>
              </a:rPr>
              <a:t>I say everything is positive.</a:t>
            </a:r>
            <a:endParaRPr lang="it-IT" dirty="0">
              <a:latin typeface="+mj-lt"/>
            </a:endParaRPr>
          </a:p>
          <a:p>
            <a:pPr marL="457200" lvl="1" indent="0">
              <a:buNone/>
            </a:pPr>
            <a:endParaRPr lang="it-IT" dirty="0">
              <a:latin typeface="+mj-lt"/>
            </a:endParaRPr>
          </a:p>
        </p:txBody>
      </p:sp>
      <p:sp>
        <p:nvSpPr>
          <p:cNvPr id="4" name="Segnaposto data 3">
            <a:extLst>
              <a:ext uri="{FF2B5EF4-FFF2-40B4-BE49-F238E27FC236}">
                <a16:creationId xmlns:a16="http://schemas.microsoft.com/office/drawing/2014/main" id="{A3908F64-F1C3-47DB-A53E-29DE76C00DF3}"/>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88CD957-7429-4A4E-A9ED-7922DEE735D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0E87105-FBB0-495C-AA17-F03BCBB03FC1}"/>
              </a:ext>
            </a:extLst>
          </p:cNvPr>
          <p:cNvSpPr>
            <a:spLocks noGrp="1"/>
          </p:cNvSpPr>
          <p:nvPr>
            <p:ph type="sldNum" sz="quarter" idx="12"/>
          </p:nvPr>
        </p:nvSpPr>
        <p:spPr/>
        <p:txBody>
          <a:bodyPr/>
          <a:lstStyle/>
          <a:p>
            <a:fld id="{226B8C62-C06C-4250-AB5D-F6F21F07547B}" type="slidenum">
              <a:rPr lang="it-IT" smtClean="0"/>
              <a:t>13</a:t>
            </a:fld>
            <a:endParaRPr lang="it-IT"/>
          </a:p>
        </p:txBody>
      </p:sp>
      <p:pic>
        <p:nvPicPr>
          <p:cNvPr id="7" name="Immagine 6">
            <a:extLst>
              <a:ext uri="{FF2B5EF4-FFF2-40B4-BE49-F238E27FC236}">
                <a16:creationId xmlns:a16="http://schemas.microsoft.com/office/drawing/2014/main" id="{F675F2E6-6AF1-45E5-9B0F-C9CC9056DA6D}"/>
              </a:ext>
            </a:extLst>
          </p:cNvPr>
          <p:cNvPicPr>
            <a:picLocks noChangeAspect="1"/>
          </p:cNvPicPr>
          <p:nvPr/>
        </p:nvPicPr>
        <p:blipFill>
          <a:blip r:embed="rId2"/>
          <a:stretch>
            <a:fillRect/>
          </a:stretch>
        </p:blipFill>
        <p:spPr>
          <a:xfrm>
            <a:off x="2276924" y="2331382"/>
            <a:ext cx="2035277" cy="887172"/>
          </a:xfrm>
          <a:prstGeom prst="rect">
            <a:avLst/>
          </a:prstGeom>
        </p:spPr>
      </p:pic>
      <p:pic>
        <p:nvPicPr>
          <p:cNvPr id="8" name="Immagine 7">
            <a:extLst>
              <a:ext uri="{FF2B5EF4-FFF2-40B4-BE49-F238E27FC236}">
                <a16:creationId xmlns:a16="http://schemas.microsoft.com/office/drawing/2014/main" id="{93A612AB-15E1-48C1-8D35-806AF794321E}"/>
              </a:ext>
            </a:extLst>
          </p:cNvPr>
          <p:cNvPicPr>
            <a:picLocks noChangeAspect="1"/>
          </p:cNvPicPr>
          <p:nvPr/>
        </p:nvPicPr>
        <p:blipFill>
          <a:blip r:embed="rId3"/>
          <a:stretch>
            <a:fillRect/>
          </a:stretch>
        </p:blipFill>
        <p:spPr>
          <a:xfrm>
            <a:off x="2347294" y="3639447"/>
            <a:ext cx="947268" cy="898999"/>
          </a:xfrm>
          <a:prstGeom prst="rect">
            <a:avLst/>
          </a:prstGeom>
        </p:spPr>
      </p:pic>
      <p:pic>
        <p:nvPicPr>
          <p:cNvPr id="10" name="Picture 8" descr="What's WRONG with Metrics? - Towards Data Science">
            <a:extLst>
              <a:ext uri="{FF2B5EF4-FFF2-40B4-BE49-F238E27FC236}">
                <a16:creationId xmlns:a16="http://schemas.microsoft.com/office/drawing/2014/main" id="{1F0FF8E1-40CB-4E3F-8F61-329D579A65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050" y="2090387"/>
            <a:ext cx="2097128" cy="35141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27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0481B9-8771-4FF4-98C9-9230C0C43AEA}"/>
              </a:ext>
            </a:extLst>
          </p:cNvPr>
          <p:cNvSpPr>
            <a:spLocks noGrp="1"/>
          </p:cNvSpPr>
          <p:nvPr>
            <p:ph type="title"/>
          </p:nvPr>
        </p:nvSpPr>
        <p:spPr/>
        <p:txBody>
          <a:bodyPr/>
          <a:lstStyle/>
          <a:p>
            <a:r>
              <a:rPr lang="it-IT" dirty="0" err="1"/>
              <a:t>Confusion</a:t>
            </a:r>
            <a:r>
              <a:rPr lang="it-IT" dirty="0"/>
              <a:t> Matrix - </a:t>
            </a:r>
            <a:r>
              <a:rPr lang="it-IT" dirty="0" err="1"/>
              <a:t>Metrics</a:t>
            </a:r>
            <a:endParaRPr lang="it-IT" dirty="0"/>
          </a:p>
        </p:txBody>
      </p:sp>
      <p:sp>
        <p:nvSpPr>
          <p:cNvPr id="3" name="Segnaposto contenuto 2">
            <a:extLst>
              <a:ext uri="{FF2B5EF4-FFF2-40B4-BE49-F238E27FC236}">
                <a16:creationId xmlns:a16="http://schemas.microsoft.com/office/drawing/2014/main" id="{8A14B517-BA1F-4F2C-A3FD-457287C79BED}"/>
              </a:ext>
            </a:extLst>
          </p:cNvPr>
          <p:cNvSpPr>
            <a:spLocks noGrp="1"/>
          </p:cNvSpPr>
          <p:nvPr>
            <p:ph idx="1"/>
          </p:nvPr>
        </p:nvSpPr>
        <p:spPr>
          <a:xfrm>
            <a:off x="628650" y="1825625"/>
            <a:ext cx="4887247" cy="4351338"/>
          </a:xfrm>
        </p:spPr>
        <p:txBody>
          <a:bodyPr>
            <a:normAutofit/>
          </a:bodyPr>
          <a:lstStyle/>
          <a:p>
            <a:r>
              <a:rPr lang="it-IT" b="1" dirty="0">
                <a:latin typeface="+mj-lt"/>
              </a:rPr>
              <a:t>Recall </a:t>
            </a:r>
            <a:r>
              <a:rPr lang="it-IT" dirty="0">
                <a:latin typeface="+mj-lt"/>
              </a:rPr>
              <a:t>(</a:t>
            </a:r>
            <a:r>
              <a:rPr lang="it-IT" dirty="0" err="1">
                <a:latin typeface="+mj-lt"/>
              </a:rPr>
              <a:t>sensitivity</a:t>
            </a:r>
            <a:r>
              <a:rPr lang="it-IT" dirty="0">
                <a:latin typeface="+mj-lt"/>
              </a:rPr>
              <a:t>)</a:t>
            </a:r>
            <a:endParaRPr lang="it-IT" b="1" dirty="0">
              <a:latin typeface="+mj-lt"/>
            </a:endParaRPr>
          </a:p>
          <a:p>
            <a:pPr lvl="1"/>
            <a:r>
              <a:rPr lang="en-US" dirty="0">
                <a:latin typeface="+mj-lt"/>
              </a:rPr>
              <a:t>Portion of all actually positive cases that have actually been classified as such
</a:t>
            </a:r>
            <a:r>
              <a:rPr lang="it-IT" dirty="0">
                <a:latin typeface="+mj-lt"/>
              </a:rPr>
              <a:t>(</a:t>
            </a:r>
            <a:r>
              <a:rPr lang="it-IT" dirty="0" err="1">
                <a:solidFill>
                  <a:schemeClr val="accent6"/>
                </a:solidFill>
                <a:latin typeface="+mj-lt"/>
              </a:rPr>
              <a:t>If</a:t>
            </a:r>
            <a:r>
              <a:rPr lang="it-IT" dirty="0">
                <a:solidFill>
                  <a:schemeClr val="accent6"/>
                </a:solidFill>
                <a:latin typeface="+mj-lt"/>
              </a:rPr>
              <a:t> high</a:t>
            </a:r>
            <a:r>
              <a:rPr lang="it-IT" dirty="0">
                <a:latin typeface="+mj-lt"/>
              </a:rPr>
              <a:t>) </a:t>
            </a:r>
            <a:r>
              <a:rPr lang="en-US" dirty="0">
                <a:latin typeface="+mj-lt"/>
              </a:rPr>
              <a:t>I don't lose positive elements</a:t>
            </a:r>
            <a:endParaRPr lang="it-IT" dirty="0">
              <a:latin typeface="+mj-lt"/>
            </a:endParaRPr>
          </a:p>
          <a:p>
            <a:pPr lvl="1"/>
            <a:r>
              <a:rPr lang="it-IT" dirty="0">
                <a:latin typeface="+mj-lt"/>
              </a:rPr>
              <a:t>(</a:t>
            </a:r>
            <a:r>
              <a:rPr lang="it-IT" dirty="0" err="1">
                <a:solidFill>
                  <a:srgbClr val="FF0000"/>
                </a:solidFill>
                <a:latin typeface="+mj-lt"/>
              </a:rPr>
              <a:t>If</a:t>
            </a:r>
            <a:r>
              <a:rPr lang="it-IT" dirty="0">
                <a:solidFill>
                  <a:srgbClr val="FF0000"/>
                </a:solidFill>
                <a:latin typeface="+mj-lt"/>
              </a:rPr>
              <a:t> low</a:t>
            </a:r>
            <a:r>
              <a:rPr lang="it-IT" dirty="0">
                <a:latin typeface="+mj-lt"/>
              </a:rPr>
              <a:t>) I </a:t>
            </a:r>
            <a:r>
              <a:rPr lang="it-IT" dirty="0" err="1">
                <a:latin typeface="+mj-lt"/>
              </a:rPr>
              <a:t>lose</a:t>
            </a:r>
            <a:r>
              <a:rPr lang="it-IT" dirty="0">
                <a:latin typeface="+mj-lt"/>
              </a:rPr>
              <a:t> positive </a:t>
            </a:r>
            <a:r>
              <a:rPr lang="it-IT" dirty="0" err="1">
                <a:latin typeface="+mj-lt"/>
              </a:rPr>
              <a:t>elements</a:t>
            </a:r>
            <a:endParaRPr lang="it-IT" dirty="0">
              <a:latin typeface="+mj-lt"/>
            </a:endParaRPr>
          </a:p>
          <a:p>
            <a:pPr lvl="1"/>
            <a:endParaRPr lang="it-IT" dirty="0">
              <a:latin typeface="+mj-lt"/>
            </a:endParaRPr>
          </a:p>
          <a:p>
            <a:r>
              <a:rPr lang="it-IT" b="1" dirty="0">
                <a:latin typeface="+mj-lt"/>
              </a:rPr>
              <a:t>F-</a:t>
            </a:r>
            <a:r>
              <a:rPr lang="it-IT" b="1" dirty="0" err="1">
                <a:latin typeface="+mj-lt"/>
              </a:rPr>
              <a:t>measure</a:t>
            </a:r>
            <a:endParaRPr lang="it-IT" b="1" dirty="0">
              <a:latin typeface="+mj-lt"/>
            </a:endParaRPr>
          </a:p>
          <a:p>
            <a:pPr lvl="1"/>
            <a:r>
              <a:rPr lang="en-US" dirty="0">
                <a:latin typeface="+mj-lt"/>
              </a:rPr>
              <a:t>Combine precision and</a:t>
            </a:r>
            <a:br>
              <a:rPr lang="en-US" dirty="0">
                <a:latin typeface="+mj-lt"/>
              </a:rPr>
            </a:br>
            <a:r>
              <a:rPr lang="en-US" dirty="0">
                <a:latin typeface="+mj-lt"/>
              </a:rPr>
              <a:t>recall into one measure.</a:t>
            </a:r>
            <a:endParaRPr lang="it-IT" dirty="0">
              <a:latin typeface="+mj-lt"/>
            </a:endParaRPr>
          </a:p>
        </p:txBody>
      </p:sp>
      <p:sp>
        <p:nvSpPr>
          <p:cNvPr id="4" name="Segnaposto data 3">
            <a:extLst>
              <a:ext uri="{FF2B5EF4-FFF2-40B4-BE49-F238E27FC236}">
                <a16:creationId xmlns:a16="http://schemas.microsoft.com/office/drawing/2014/main" id="{A3908F64-F1C3-47DB-A53E-29DE76C00DF3}"/>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88CD957-7429-4A4E-A9ED-7922DEE735D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0E87105-FBB0-495C-AA17-F03BCBB03FC1}"/>
              </a:ext>
            </a:extLst>
          </p:cNvPr>
          <p:cNvSpPr>
            <a:spLocks noGrp="1"/>
          </p:cNvSpPr>
          <p:nvPr>
            <p:ph type="sldNum" sz="quarter" idx="12"/>
          </p:nvPr>
        </p:nvSpPr>
        <p:spPr/>
        <p:txBody>
          <a:bodyPr/>
          <a:lstStyle/>
          <a:p>
            <a:fld id="{226B8C62-C06C-4250-AB5D-F6F21F07547B}" type="slidenum">
              <a:rPr lang="it-IT" smtClean="0"/>
              <a:t>14</a:t>
            </a:fld>
            <a:endParaRPr lang="it-IT"/>
          </a:p>
        </p:txBody>
      </p:sp>
      <p:pic>
        <p:nvPicPr>
          <p:cNvPr id="11" name="Immagine 10">
            <a:extLst>
              <a:ext uri="{FF2B5EF4-FFF2-40B4-BE49-F238E27FC236}">
                <a16:creationId xmlns:a16="http://schemas.microsoft.com/office/drawing/2014/main" id="{3C46A862-3B26-4465-9D54-456B6AEEE403}"/>
              </a:ext>
            </a:extLst>
          </p:cNvPr>
          <p:cNvPicPr>
            <a:picLocks noChangeAspect="1"/>
          </p:cNvPicPr>
          <p:nvPr/>
        </p:nvPicPr>
        <p:blipFill>
          <a:blip r:embed="rId2"/>
          <a:stretch>
            <a:fillRect/>
          </a:stretch>
        </p:blipFill>
        <p:spPr>
          <a:xfrm>
            <a:off x="6625960" y="2503984"/>
            <a:ext cx="1219306" cy="1120237"/>
          </a:xfrm>
          <a:prstGeom prst="rect">
            <a:avLst/>
          </a:prstGeom>
        </p:spPr>
      </p:pic>
      <p:pic>
        <p:nvPicPr>
          <p:cNvPr id="12" name="Immagine 11">
            <a:extLst>
              <a:ext uri="{FF2B5EF4-FFF2-40B4-BE49-F238E27FC236}">
                <a16:creationId xmlns:a16="http://schemas.microsoft.com/office/drawing/2014/main" id="{38A95925-16C9-4555-B773-739BA213830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32542" y="4571227"/>
            <a:ext cx="4586835" cy="1242801"/>
          </a:xfrm>
          <a:prstGeom prst="rect">
            <a:avLst/>
          </a:prstGeom>
        </p:spPr>
      </p:pic>
    </p:spTree>
    <p:extLst>
      <p:ext uri="{BB962C8B-B14F-4D97-AF65-F5344CB8AC3E}">
        <p14:creationId xmlns:p14="http://schemas.microsoft.com/office/powerpoint/2010/main" val="957841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0481B9-8771-4FF4-98C9-9230C0C43AEA}"/>
              </a:ext>
            </a:extLst>
          </p:cNvPr>
          <p:cNvSpPr>
            <a:spLocks noGrp="1"/>
          </p:cNvSpPr>
          <p:nvPr>
            <p:ph type="title"/>
          </p:nvPr>
        </p:nvSpPr>
        <p:spPr/>
        <p:txBody>
          <a:bodyPr/>
          <a:lstStyle/>
          <a:p>
            <a:r>
              <a:rPr lang="it-IT" dirty="0" err="1"/>
              <a:t>Regression</a:t>
            </a:r>
            <a:r>
              <a:rPr lang="it-IT" dirty="0"/>
              <a:t> tasks</a:t>
            </a:r>
          </a:p>
        </p:txBody>
      </p:sp>
      <p:sp>
        <p:nvSpPr>
          <p:cNvPr id="4" name="Segnaposto data 3">
            <a:extLst>
              <a:ext uri="{FF2B5EF4-FFF2-40B4-BE49-F238E27FC236}">
                <a16:creationId xmlns:a16="http://schemas.microsoft.com/office/drawing/2014/main" id="{A3908F64-F1C3-47DB-A53E-29DE76C00DF3}"/>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88CD957-7429-4A4E-A9ED-7922DEE735D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0E87105-FBB0-495C-AA17-F03BCBB03FC1}"/>
              </a:ext>
            </a:extLst>
          </p:cNvPr>
          <p:cNvSpPr>
            <a:spLocks noGrp="1"/>
          </p:cNvSpPr>
          <p:nvPr>
            <p:ph type="sldNum" sz="quarter" idx="12"/>
          </p:nvPr>
        </p:nvSpPr>
        <p:spPr/>
        <p:txBody>
          <a:bodyPr/>
          <a:lstStyle/>
          <a:p>
            <a:fld id="{226B8C62-C06C-4250-AB5D-F6F21F07547B}" type="slidenum">
              <a:rPr lang="it-IT" smtClean="0"/>
              <a:t>15</a:t>
            </a:fld>
            <a:endParaRPr lang="it-IT"/>
          </a:p>
        </p:txBody>
      </p:sp>
      <p:sp>
        <p:nvSpPr>
          <p:cNvPr id="11" name="TextBox 10">
            <a:extLst>
              <a:ext uri="{FF2B5EF4-FFF2-40B4-BE49-F238E27FC236}">
                <a16:creationId xmlns:a16="http://schemas.microsoft.com/office/drawing/2014/main" id="{86DE8DD2-0788-4F85-9E4C-78E697F8EC0D}"/>
              </a:ext>
            </a:extLst>
          </p:cNvPr>
          <p:cNvSpPr txBox="1"/>
          <p:nvPr/>
        </p:nvSpPr>
        <p:spPr>
          <a:xfrm>
            <a:off x="737419" y="1690689"/>
            <a:ext cx="6990736" cy="3785652"/>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mj-lt"/>
              </a:rPr>
              <a:t>In machine learning, we are not limited to classification tasks, even though they are common.</a:t>
            </a:r>
          </a:p>
          <a:p>
            <a:pPr marL="285750" indent="-285750">
              <a:buFont typeface="Arial" panose="020B0604020202020204" pitchFamily="34" charset="0"/>
              <a:buChar char="•"/>
            </a:pPr>
            <a:endParaRPr lang="en-US" sz="2400" dirty="0">
              <a:latin typeface="+mj-lt"/>
            </a:endParaRPr>
          </a:p>
          <a:p>
            <a:pPr marL="285750" indent="-285750">
              <a:buFont typeface="Arial" panose="020B0604020202020204" pitchFamily="34" charset="0"/>
              <a:buChar char="•"/>
            </a:pPr>
            <a:r>
              <a:rPr lang="en-US" sz="2400" dirty="0">
                <a:latin typeface="+mj-lt"/>
              </a:rPr>
              <a:t>In regression tasks, the model learns to predict numeric scores, so the model output is a continuous variable. </a:t>
            </a:r>
          </a:p>
          <a:p>
            <a:endParaRPr lang="it-IT" sz="2400" dirty="0">
              <a:latin typeface="+mj-lt"/>
            </a:endParaRPr>
          </a:p>
          <a:p>
            <a:pPr marL="285750" indent="-285750">
              <a:buFont typeface="Arial" panose="020B0604020202020204" pitchFamily="34" charset="0"/>
              <a:buChar char="•"/>
            </a:pPr>
            <a:r>
              <a:rPr lang="en-US" sz="2400" dirty="0">
                <a:latin typeface="+mj-lt"/>
              </a:rPr>
              <a:t>In such a case, the metrics we mentioned before cannot be applied, because we are more interested in the </a:t>
            </a:r>
            <a:r>
              <a:rPr lang="en-US" sz="2400" dirty="0">
                <a:highlight>
                  <a:srgbClr val="FFFF00"/>
                </a:highlight>
                <a:latin typeface="+mj-lt"/>
              </a:rPr>
              <a:t>magnitude of the error.</a:t>
            </a:r>
            <a:endParaRPr lang="it-IT" sz="2400" dirty="0">
              <a:highlight>
                <a:srgbClr val="FFFF00"/>
              </a:highlight>
              <a:latin typeface="+mj-lt"/>
            </a:endParaRPr>
          </a:p>
        </p:txBody>
      </p:sp>
    </p:spTree>
    <p:extLst>
      <p:ext uri="{BB962C8B-B14F-4D97-AF65-F5344CB8AC3E}">
        <p14:creationId xmlns:p14="http://schemas.microsoft.com/office/powerpoint/2010/main" val="16039930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0481B9-8771-4FF4-98C9-9230C0C43AEA}"/>
              </a:ext>
            </a:extLst>
          </p:cNvPr>
          <p:cNvSpPr>
            <a:spLocks noGrp="1"/>
          </p:cNvSpPr>
          <p:nvPr>
            <p:ph type="title"/>
          </p:nvPr>
        </p:nvSpPr>
        <p:spPr/>
        <p:txBody>
          <a:bodyPr/>
          <a:lstStyle/>
          <a:p>
            <a:r>
              <a:rPr lang="it-IT" dirty="0" err="1"/>
              <a:t>Regression</a:t>
            </a:r>
            <a:r>
              <a:rPr lang="it-IT" dirty="0"/>
              <a:t> </a:t>
            </a:r>
            <a:r>
              <a:rPr lang="it-IT" dirty="0" err="1"/>
              <a:t>evalution</a:t>
            </a:r>
            <a:r>
              <a:rPr lang="it-IT" dirty="0"/>
              <a:t> </a:t>
            </a:r>
            <a:r>
              <a:rPr lang="it-IT" dirty="0" err="1"/>
              <a:t>metrics</a:t>
            </a:r>
            <a:endParaRPr lang="it-IT" dirty="0"/>
          </a:p>
        </p:txBody>
      </p:sp>
      <p:sp>
        <p:nvSpPr>
          <p:cNvPr id="4" name="Segnaposto data 3">
            <a:extLst>
              <a:ext uri="{FF2B5EF4-FFF2-40B4-BE49-F238E27FC236}">
                <a16:creationId xmlns:a16="http://schemas.microsoft.com/office/drawing/2014/main" id="{A3908F64-F1C3-47DB-A53E-29DE76C00DF3}"/>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88CD957-7429-4A4E-A9ED-7922DEE735D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0E87105-FBB0-495C-AA17-F03BCBB03FC1}"/>
              </a:ext>
            </a:extLst>
          </p:cNvPr>
          <p:cNvSpPr>
            <a:spLocks noGrp="1"/>
          </p:cNvSpPr>
          <p:nvPr>
            <p:ph type="sldNum" sz="quarter" idx="12"/>
          </p:nvPr>
        </p:nvSpPr>
        <p:spPr/>
        <p:txBody>
          <a:bodyPr/>
          <a:lstStyle/>
          <a:p>
            <a:fld id="{226B8C62-C06C-4250-AB5D-F6F21F07547B}" type="slidenum">
              <a:rPr lang="it-IT" smtClean="0"/>
              <a:t>16</a:t>
            </a:fld>
            <a:endParaRPr lang="it-IT"/>
          </a:p>
        </p:txBody>
      </p:sp>
      <p:pic>
        <p:nvPicPr>
          <p:cNvPr id="10" name="Picture 9" descr="Diagram, schematic&#10;&#10;Description automatically generated">
            <a:extLst>
              <a:ext uri="{FF2B5EF4-FFF2-40B4-BE49-F238E27FC236}">
                <a16:creationId xmlns:a16="http://schemas.microsoft.com/office/drawing/2014/main" id="{05BBFF06-7E98-4376-9621-7C77941C55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5581" y="1709231"/>
            <a:ext cx="2842137" cy="995196"/>
          </a:xfrm>
          <a:prstGeom prst="rect">
            <a:avLst/>
          </a:prstGeom>
        </p:spPr>
      </p:pic>
      <p:pic>
        <p:nvPicPr>
          <p:cNvPr id="14" name="Picture 13" descr="Text&#10;&#10;Description automatically generated">
            <a:extLst>
              <a:ext uri="{FF2B5EF4-FFF2-40B4-BE49-F238E27FC236}">
                <a16:creationId xmlns:a16="http://schemas.microsoft.com/office/drawing/2014/main" id="{FD388076-6031-48E5-89A5-46E3ECD455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6923" y="2904769"/>
            <a:ext cx="3001589" cy="1146121"/>
          </a:xfrm>
          <a:prstGeom prst="rect">
            <a:avLst/>
          </a:prstGeom>
        </p:spPr>
      </p:pic>
      <p:pic>
        <p:nvPicPr>
          <p:cNvPr id="16" name="Picture 15" descr="Chart, scatter chart&#10;&#10;Description automatically generated">
            <a:extLst>
              <a:ext uri="{FF2B5EF4-FFF2-40B4-BE49-F238E27FC236}">
                <a16:creationId xmlns:a16="http://schemas.microsoft.com/office/drawing/2014/main" id="{BE16E35D-6560-4FC0-810A-D73BB4086B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7201" y="1547611"/>
            <a:ext cx="4595236" cy="3594660"/>
          </a:xfrm>
          <a:prstGeom prst="rect">
            <a:avLst/>
          </a:prstGeom>
        </p:spPr>
      </p:pic>
      <p:pic>
        <p:nvPicPr>
          <p:cNvPr id="18" name="Picture 17" descr="Shape&#10;&#10;Description automatically generated with medium confidence">
            <a:extLst>
              <a:ext uri="{FF2B5EF4-FFF2-40B4-BE49-F238E27FC236}">
                <a16:creationId xmlns:a16="http://schemas.microsoft.com/office/drawing/2014/main" id="{EFBB7F21-FA97-4516-B0A9-D13FF2D1B1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2720" y="4949825"/>
            <a:ext cx="3413177" cy="1067059"/>
          </a:xfrm>
          <a:prstGeom prst="rect">
            <a:avLst/>
          </a:prstGeom>
        </p:spPr>
      </p:pic>
    </p:spTree>
    <p:extLst>
      <p:ext uri="{BB962C8B-B14F-4D97-AF65-F5344CB8AC3E}">
        <p14:creationId xmlns:p14="http://schemas.microsoft.com/office/powerpoint/2010/main" val="276235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0481B9-8771-4FF4-98C9-9230C0C43AEA}"/>
              </a:ext>
            </a:extLst>
          </p:cNvPr>
          <p:cNvSpPr>
            <a:spLocks noGrp="1"/>
          </p:cNvSpPr>
          <p:nvPr>
            <p:ph type="title"/>
          </p:nvPr>
        </p:nvSpPr>
        <p:spPr>
          <a:xfrm>
            <a:off x="628649" y="365126"/>
            <a:ext cx="8377083" cy="1325563"/>
          </a:xfrm>
        </p:spPr>
        <p:txBody>
          <a:bodyPr>
            <a:normAutofit/>
          </a:bodyPr>
          <a:lstStyle/>
          <a:p>
            <a:pPr algn="ctr"/>
            <a:r>
              <a:rPr lang="it-IT" sz="4000" dirty="0"/>
              <a:t>Evaluation </a:t>
            </a:r>
            <a:r>
              <a:rPr lang="it-IT" sz="4000" dirty="0" err="1"/>
              <a:t>metrics</a:t>
            </a:r>
            <a:r>
              <a:rPr lang="it-IT" sz="4000" dirty="0"/>
              <a:t> </a:t>
            </a:r>
            <a:r>
              <a:rPr lang="it-IT" sz="4000" dirty="0" err="1"/>
              <a:t>available</a:t>
            </a:r>
            <a:r>
              <a:rPr lang="it-IT" sz="4000" dirty="0"/>
              <a:t> in </a:t>
            </a:r>
            <a:r>
              <a:rPr lang="it-IT" sz="4000" dirty="0" err="1"/>
              <a:t>Sklearn</a:t>
            </a:r>
            <a:endParaRPr lang="it-IT" sz="4000" dirty="0"/>
          </a:p>
        </p:txBody>
      </p:sp>
      <p:sp>
        <p:nvSpPr>
          <p:cNvPr id="4" name="Segnaposto data 3">
            <a:extLst>
              <a:ext uri="{FF2B5EF4-FFF2-40B4-BE49-F238E27FC236}">
                <a16:creationId xmlns:a16="http://schemas.microsoft.com/office/drawing/2014/main" id="{A3908F64-F1C3-47DB-A53E-29DE76C00DF3}"/>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88CD957-7429-4A4E-A9ED-7922DEE735DC}"/>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0E87105-FBB0-495C-AA17-F03BCBB03FC1}"/>
              </a:ext>
            </a:extLst>
          </p:cNvPr>
          <p:cNvSpPr>
            <a:spLocks noGrp="1"/>
          </p:cNvSpPr>
          <p:nvPr>
            <p:ph type="sldNum" sz="quarter" idx="12"/>
          </p:nvPr>
        </p:nvSpPr>
        <p:spPr/>
        <p:txBody>
          <a:bodyPr/>
          <a:lstStyle/>
          <a:p>
            <a:fld id="{226B8C62-C06C-4250-AB5D-F6F21F07547B}" type="slidenum">
              <a:rPr lang="it-IT" smtClean="0"/>
              <a:t>17</a:t>
            </a:fld>
            <a:endParaRPr lang="it-IT"/>
          </a:p>
        </p:txBody>
      </p:sp>
      <p:sp>
        <p:nvSpPr>
          <p:cNvPr id="11" name="TextBox 10">
            <a:extLst>
              <a:ext uri="{FF2B5EF4-FFF2-40B4-BE49-F238E27FC236}">
                <a16:creationId xmlns:a16="http://schemas.microsoft.com/office/drawing/2014/main" id="{409CC092-3EE2-4366-94B7-36CBBFB77C8A}"/>
              </a:ext>
            </a:extLst>
          </p:cNvPr>
          <p:cNvSpPr txBox="1"/>
          <p:nvPr/>
        </p:nvSpPr>
        <p:spPr>
          <a:xfrm>
            <a:off x="628649" y="2664542"/>
            <a:ext cx="8377083" cy="646331"/>
          </a:xfrm>
          <a:prstGeom prst="rect">
            <a:avLst/>
          </a:prstGeom>
          <a:noFill/>
        </p:spPr>
        <p:txBody>
          <a:bodyPr wrap="square">
            <a:spAutoFit/>
          </a:bodyPr>
          <a:lstStyle/>
          <a:p>
            <a:pPr algn="ctr"/>
            <a:r>
              <a:rPr lang="en-US" dirty="0">
                <a:hlinkClick r:id="rId2"/>
              </a:rPr>
              <a:t>https://scikit-learn.org/stable/modules/classes.html#module-sklearn.metrics</a:t>
            </a:r>
            <a:endParaRPr lang="en-US" dirty="0"/>
          </a:p>
          <a:p>
            <a:pPr algn="ctr"/>
            <a:endParaRPr lang="en-US" dirty="0"/>
          </a:p>
        </p:txBody>
      </p:sp>
    </p:spTree>
    <p:extLst>
      <p:ext uri="{BB962C8B-B14F-4D97-AF65-F5344CB8AC3E}">
        <p14:creationId xmlns:p14="http://schemas.microsoft.com/office/powerpoint/2010/main" val="4045708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C41F40-A61B-40C5-B24A-3CE713415F16}"/>
              </a:ext>
            </a:extLst>
          </p:cNvPr>
          <p:cNvSpPr>
            <a:spLocks noGrp="1"/>
          </p:cNvSpPr>
          <p:nvPr>
            <p:ph type="title"/>
          </p:nvPr>
        </p:nvSpPr>
        <p:spPr/>
        <p:txBody>
          <a:bodyPr/>
          <a:lstStyle/>
          <a:p>
            <a:r>
              <a:rPr lang="it-IT" dirty="0"/>
              <a:t>A </a:t>
            </a:r>
            <a:r>
              <a:rPr lang="it-IT" dirty="0" err="1"/>
              <a:t>different</a:t>
            </a:r>
            <a:r>
              <a:rPr lang="it-IT" dirty="0"/>
              <a:t> scenario	
</a:t>
            </a:r>
          </a:p>
        </p:txBody>
      </p:sp>
      <p:sp>
        <p:nvSpPr>
          <p:cNvPr id="3" name="Segnaposto contenuto 2">
            <a:extLst>
              <a:ext uri="{FF2B5EF4-FFF2-40B4-BE49-F238E27FC236}">
                <a16:creationId xmlns:a16="http://schemas.microsoft.com/office/drawing/2014/main" id="{259CEEBE-F7F6-4E86-A872-73E6F6620E5F}"/>
              </a:ext>
            </a:extLst>
          </p:cNvPr>
          <p:cNvSpPr>
            <a:spLocks noGrp="1"/>
          </p:cNvSpPr>
          <p:nvPr>
            <p:ph idx="1"/>
          </p:nvPr>
        </p:nvSpPr>
        <p:spPr/>
        <p:txBody>
          <a:bodyPr/>
          <a:lstStyle/>
          <a:p>
            <a:r>
              <a:rPr lang="en-US" dirty="0">
                <a:latin typeface="+mj-lt"/>
              </a:rPr>
              <a:t>We must no longer classify only images belonging to classes '6' and '9' but all figures from '0' to '9'</a:t>
            </a:r>
            <a:endParaRPr lang="it-IT" dirty="0"/>
          </a:p>
        </p:txBody>
      </p:sp>
      <p:sp>
        <p:nvSpPr>
          <p:cNvPr id="4" name="Segnaposto data 3">
            <a:extLst>
              <a:ext uri="{FF2B5EF4-FFF2-40B4-BE49-F238E27FC236}">
                <a16:creationId xmlns:a16="http://schemas.microsoft.com/office/drawing/2014/main" id="{2C046924-1730-4FFB-BFAD-02ED216B0219}"/>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64AB56D8-FA87-4CCD-A6EB-BFDB236B4495}"/>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CC53124F-CD5C-40DC-A015-E5D33B1821EF}"/>
              </a:ext>
            </a:extLst>
          </p:cNvPr>
          <p:cNvSpPr>
            <a:spLocks noGrp="1"/>
          </p:cNvSpPr>
          <p:nvPr>
            <p:ph type="sldNum" sz="quarter" idx="12"/>
          </p:nvPr>
        </p:nvSpPr>
        <p:spPr/>
        <p:txBody>
          <a:bodyPr/>
          <a:lstStyle/>
          <a:p>
            <a:fld id="{226B8C62-C06C-4250-AB5D-F6F21F07547B}" type="slidenum">
              <a:rPr lang="it-IT" smtClean="0"/>
              <a:t>18</a:t>
            </a:fld>
            <a:endParaRPr lang="it-IT"/>
          </a:p>
        </p:txBody>
      </p:sp>
      <p:pic>
        <p:nvPicPr>
          <p:cNvPr id="1028" name="Picture 4" descr="Examples of MNIST digit images. | Download Scientific Diagram">
            <a:extLst>
              <a:ext uri="{FF2B5EF4-FFF2-40B4-BE49-F238E27FC236}">
                <a16:creationId xmlns:a16="http://schemas.microsoft.com/office/drawing/2014/main" id="{E0E2D353-62AA-4060-9F67-C612E65EED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5104" y="3135661"/>
            <a:ext cx="4393791" cy="2911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23125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1F2D89-80E7-4E70-B3E7-76D2AB4EE3DA}"/>
              </a:ext>
            </a:extLst>
          </p:cNvPr>
          <p:cNvSpPr>
            <a:spLocks noGrp="1"/>
          </p:cNvSpPr>
          <p:nvPr>
            <p:ph type="title"/>
          </p:nvPr>
        </p:nvSpPr>
        <p:spPr/>
        <p:txBody>
          <a:bodyPr/>
          <a:lstStyle/>
          <a:p>
            <a:r>
              <a:rPr lang="it-IT" dirty="0"/>
              <a:t>From </a:t>
            </a:r>
            <a:r>
              <a:rPr lang="it-IT" dirty="0" err="1"/>
              <a:t>binary</a:t>
            </a:r>
            <a:r>
              <a:rPr lang="it-IT" dirty="0"/>
              <a:t> to multi-class</a:t>
            </a:r>
          </a:p>
        </p:txBody>
      </p:sp>
      <p:sp>
        <p:nvSpPr>
          <p:cNvPr id="3" name="Segnaposto contenuto 2">
            <a:extLst>
              <a:ext uri="{FF2B5EF4-FFF2-40B4-BE49-F238E27FC236}">
                <a16:creationId xmlns:a16="http://schemas.microsoft.com/office/drawing/2014/main" id="{30C9F143-72AD-4AE5-BE44-333CC317A850}"/>
              </a:ext>
            </a:extLst>
          </p:cNvPr>
          <p:cNvSpPr>
            <a:spLocks noGrp="1"/>
          </p:cNvSpPr>
          <p:nvPr>
            <p:ph idx="1"/>
          </p:nvPr>
        </p:nvSpPr>
        <p:spPr/>
        <p:txBody>
          <a:bodyPr>
            <a:normAutofit lnSpcReduction="10000"/>
          </a:bodyPr>
          <a:lstStyle/>
          <a:p>
            <a:r>
              <a:rPr lang="en-US" dirty="0">
                <a:latin typeface="+mj-lt"/>
              </a:rPr>
              <a:t>How do we move from binary classification to multi-class classification?</a:t>
            </a:r>
          </a:p>
          <a:p>
            <a:endParaRPr lang="it-IT" dirty="0">
              <a:latin typeface="+mj-lt"/>
            </a:endParaRPr>
          </a:p>
          <a:p>
            <a:r>
              <a:rPr lang="en-US" dirty="0">
                <a:latin typeface="+mj-lt"/>
              </a:rPr>
              <a:t>SVMs (and many other classifiers) don't support multi-class classification </a:t>
            </a:r>
            <a:r>
              <a:rPr lang="en-US" i="1" dirty="0">
                <a:latin typeface="+mj-lt"/>
              </a:rPr>
              <a:t>natively</a:t>
            </a:r>
            <a:r>
              <a:rPr lang="en-US" dirty="0">
                <a:latin typeface="+mj-lt"/>
              </a:rPr>
              <a:t>, we need to adopt different strategies.</a:t>
            </a:r>
          </a:p>
          <a:p>
            <a:endParaRPr lang="it-IT" dirty="0">
              <a:latin typeface="+mj-lt"/>
            </a:endParaRPr>
          </a:p>
          <a:p>
            <a:r>
              <a:rPr lang="it-IT" dirty="0">
                <a:latin typeface="+mj-lt"/>
              </a:rPr>
              <a:t>One vs </a:t>
            </a:r>
            <a:r>
              <a:rPr lang="it-IT" dirty="0" err="1">
                <a:latin typeface="+mj-lt"/>
              </a:rPr>
              <a:t>Rest</a:t>
            </a:r>
            <a:r>
              <a:rPr lang="it-IT" dirty="0">
                <a:latin typeface="+mj-lt"/>
              </a:rPr>
              <a:t>:</a:t>
            </a:r>
          </a:p>
          <a:p>
            <a:pPr lvl="1"/>
            <a:r>
              <a:rPr lang="en-US" dirty="0">
                <a:latin typeface="+mj-lt"/>
              </a:rPr>
              <a:t>Train K different classifiers, one for each class.
Each of the classifiers considers a class as positive and the remaining as negative.</a:t>
            </a:r>
            <a:endParaRPr lang="it-IT" dirty="0">
              <a:latin typeface="+mj-lt"/>
            </a:endParaRPr>
          </a:p>
        </p:txBody>
      </p:sp>
      <p:sp>
        <p:nvSpPr>
          <p:cNvPr id="4" name="Segnaposto data 3">
            <a:extLst>
              <a:ext uri="{FF2B5EF4-FFF2-40B4-BE49-F238E27FC236}">
                <a16:creationId xmlns:a16="http://schemas.microsoft.com/office/drawing/2014/main" id="{481324A6-6CF8-4325-A52A-C33E1B539214}"/>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0343A127-1BCC-4AFF-AD19-BF3B96AC9471}"/>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FBA9D7A0-AFBF-4022-B9F6-CBA0490F7729}"/>
              </a:ext>
            </a:extLst>
          </p:cNvPr>
          <p:cNvSpPr>
            <a:spLocks noGrp="1"/>
          </p:cNvSpPr>
          <p:nvPr>
            <p:ph type="sldNum" sz="quarter" idx="12"/>
          </p:nvPr>
        </p:nvSpPr>
        <p:spPr/>
        <p:txBody>
          <a:bodyPr/>
          <a:lstStyle/>
          <a:p>
            <a:fld id="{226B8C62-C06C-4250-AB5D-F6F21F07547B}" type="slidenum">
              <a:rPr lang="it-IT" smtClean="0"/>
              <a:t>19</a:t>
            </a:fld>
            <a:endParaRPr lang="it-IT"/>
          </a:p>
        </p:txBody>
      </p:sp>
    </p:spTree>
    <p:extLst>
      <p:ext uri="{BB962C8B-B14F-4D97-AF65-F5344CB8AC3E}">
        <p14:creationId xmlns:p14="http://schemas.microsoft.com/office/powerpoint/2010/main" val="4238083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2506265-47B9-4F70-AF9D-3E4718375609}"/>
              </a:ext>
            </a:extLst>
          </p:cNvPr>
          <p:cNvSpPr>
            <a:spLocks noGrp="1"/>
          </p:cNvSpPr>
          <p:nvPr>
            <p:ph type="title"/>
          </p:nvPr>
        </p:nvSpPr>
        <p:spPr/>
        <p:txBody>
          <a:bodyPr>
            <a:normAutofit/>
          </a:bodyPr>
          <a:lstStyle/>
          <a:p>
            <a:r>
              <a:rPr lang="en-US" sz="4000" dirty="0">
                <a:effectLst/>
                <a:latin typeface="Segoe UI Web (West European)"/>
              </a:rPr>
              <a:t>The problem under consideration</a:t>
            </a:r>
          </a:p>
        </p:txBody>
      </p:sp>
      <p:sp>
        <p:nvSpPr>
          <p:cNvPr id="5" name="Text Placeholder 6">
            <a:extLst>
              <a:ext uri="{FF2B5EF4-FFF2-40B4-BE49-F238E27FC236}">
                <a16:creationId xmlns:a16="http://schemas.microsoft.com/office/drawing/2014/main" id="{A0F76DB9-0C8A-4B1D-AE93-4A57E8BE9E7E}"/>
              </a:ext>
            </a:extLst>
          </p:cNvPr>
          <p:cNvSpPr txBox="1">
            <a:spLocks/>
          </p:cNvSpPr>
          <p:nvPr/>
        </p:nvSpPr>
        <p:spPr>
          <a:xfrm>
            <a:off x="533400" y="1690689"/>
            <a:ext cx="8077200" cy="8102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800" kern="1200">
                <a:solidFill>
                  <a:srgbClr val="576A7F"/>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a:solidFill>
                  <a:srgbClr val="576A7F"/>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400" kern="1200">
                <a:solidFill>
                  <a:srgbClr val="576A7F"/>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200" kern="1200">
                <a:solidFill>
                  <a:srgbClr val="576A7F"/>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200" kern="1200">
                <a:solidFill>
                  <a:srgbClr val="576A7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tx1">
                    <a:lumMod val="85000"/>
                    <a:lumOff val="15000"/>
                  </a:schemeClr>
                </a:solidFill>
                <a:effectLst/>
                <a:latin typeface="Segoe UI Web (West European)"/>
              </a:rPr>
              <a:t>We want to recognize and classify images of handwritten digits:</a:t>
            </a:r>
          </a:p>
          <a:p>
            <a:pPr marL="0" indent="0">
              <a:spcBef>
                <a:spcPts val="0"/>
              </a:spcBef>
              <a:buNone/>
            </a:pPr>
            <a:r>
              <a:rPr lang="en-JM" sz="2000" dirty="0">
                <a:solidFill>
                  <a:schemeClr val="accent1"/>
                </a:solidFill>
                <a:latin typeface="+mj-lt"/>
                <a:cs typeface="Source Sans Pro Light"/>
                <a:hlinkClick r:id="rId3">
                  <a:extLst>
                    <a:ext uri="{A12FA001-AC4F-418D-AE19-62706E023703}">
                      <ahyp:hlinkClr xmlns:ahyp="http://schemas.microsoft.com/office/drawing/2018/hyperlinkcolor" val="tx"/>
                    </a:ext>
                  </a:extLst>
                </a:hlinkClick>
              </a:rPr>
              <a:t>https://en.wikipedia.org/wiki/MNIST_database</a:t>
            </a:r>
            <a:r>
              <a:rPr lang="en-JM" sz="2000" dirty="0">
                <a:solidFill>
                  <a:schemeClr val="accent1"/>
                </a:solidFill>
                <a:latin typeface="+mj-lt"/>
                <a:cs typeface="Source Sans Pro Light"/>
              </a:rPr>
              <a:t> </a:t>
            </a:r>
          </a:p>
        </p:txBody>
      </p:sp>
      <p:sp>
        <p:nvSpPr>
          <p:cNvPr id="6" name="Text Placeholder 6">
            <a:extLst>
              <a:ext uri="{FF2B5EF4-FFF2-40B4-BE49-F238E27FC236}">
                <a16:creationId xmlns:a16="http://schemas.microsoft.com/office/drawing/2014/main" id="{DBA0F7D8-B14A-47DC-B7A3-FF3752F92C9F}"/>
              </a:ext>
            </a:extLst>
          </p:cNvPr>
          <p:cNvSpPr txBox="1">
            <a:spLocks/>
          </p:cNvSpPr>
          <p:nvPr/>
        </p:nvSpPr>
        <p:spPr>
          <a:xfrm>
            <a:off x="533400" y="2740929"/>
            <a:ext cx="8458200" cy="17733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800" kern="1200">
                <a:solidFill>
                  <a:srgbClr val="576A7F"/>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a:solidFill>
                  <a:srgbClr val="576A7F"/>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400" kern="1200">
                <a:solidFill>
                  <a:srgbClr val="576A7F"/>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200" kern="1200">
                <a:solidFill>
                  <a:srgbClr val="576A7F"/>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200" kern="1200">
                <a:solidFill>
                  <a:srgbClr val="576A7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sz="2000" dirty="0">
                <a:solidFill>
                  <a:schemeClr val="tx1">
                    <a:lumMod val="85000"/>
                    <a:lumOff val="15000"/>
                  </a:schemeClr>
                </a:solidFill>
                <a:latin typeface="Segoe UI Web (West European)"/>
              </a:rPr>
              <a:t>C</a:t>
            </a:r>
            <a:r>
              <a:rPr lang="en-US" sz="2000" dirty="0">
                <a:solidFill>
                  <a:schemeClr val="tx1">
                    <a:lumMod val="85000"/>
                    <a:lumOff val="15000"/>
                  </a:schemeClr>
                </a:solidFill>
                <a:effectLst/>
                <a:latin typeface="Segoe UI Web (West European)"/>
              </a:rPr>
              <a:t>onsider images belonging to classes '6' and ‘9’:</a:t>
            </a:r>
          </a:p>
          <a:p>
            <a:pPr>
              <a:lnSpc>
                <a:spcPct val="150000"/>
              </a:lnSpc>
              <a:spcBef>
                <a:spcPts val="0"/>
              </a:spcBef>
            </a:pPr>
            <a:r>
              <a:rPr lang="en-US" sz="2000" dirty="0">
                <a:solidFill>
                  <a:schemeClr val="tx1">
                    <a:lumMod val="85000"/>
                    <a:lumOff val="15000"/>
                  </a:schemeClr>
                </a:solidFill>
                <a:effectLst/>
                <a:latin typeface="Segoe UI Web (West European)"/>
              </a:rPr>
              <a:t>They are similar between each other!</a:t>
            </a:r>
            <a:endParaRPr lang="it-IT" sz="2000" dirty="0">
              <a:solidFill>
                <a:schemeClr val="tx1">
                  <a:lumMod val="85000"/>
                  <a:lumOff val="15000"/>
                </a:schemeClr>
              </a:solidFill>
              <a:latin typeface="+mj-lt"/>
              <a:cs typeface="Source Sans Pro Light"/>
            </a:endParaRPr>
          </a:p>
        </p:txBody>
      </p:sp>
      <p:sp>
        <p:nvSpPr>
          <p:cNvPr id="8" name="CasellaDiTesto 7">
            <a:extLst>
              <a:ext uri="{FF2B5EF4-FFF2-40B4-BE49-F238E27FC236}">
                <a16:creationId xmlns:a16="http://schemas.microsoft.com/office/drawing/2014/main" id="{ABFCB7E3-C96A-4529-A5EF-C086A76C1A1A}"/>
              </a:ext>
            </a:extLst>
          </p:cNvPr>
          <p:cNvSpPr txBox="1"/>
          <p:nvPr/>
        </p:nvSpPr>
        <p:spPr>
          <a:xfrm>
            <a:off x="2468748" y="4176954"/>
            <a:ext cx="835485" cy="584775"/>
          </a:xfrm>
          <a:prstGeom prst="rect">
            <a:avLst/>
          </a:prstGeom>
          <a:noFill/>
        </p:spPr>
        <p:txBody>
          <a:bodyPr wrap="none" rtlCol="0">
            <a:spAutoFit/>
          </a:bodyPr>
          <a:lstStyle/>
          <a:p>
            <a:r>
              <a:rPr lang="it-IT" sz="3200" b="1" dirty="0">
                <a:solidFill>
                  <a:schemeClr val="accent1"/>
                </a:solidFill>
              </a:rPr>
              <a:t>«6»</a:t>
            </a:r>
          </a:p>
        </p:txBody>
      </p:sp>
      <p:sp>
        <p:nvSpPr>
          <p:cNvPr id="14" name="CasellaDiTesto 13">
            <a:extLst>
              <a:ext uri="{FF2B5EF4-FFF2-40B4-BE49-F238E27FC236}">
                <a16:creationId xmlns:a16="http://schemas.microsoft.com/office/drawing/2014/main" id="{9B2F9CBB-3572-47C8-B699-D03CDA854806}"/>
              </a:ext>
            </a:extLst>
          </p:cNvPr>
          <p:cNvSpPr txBox="1"/>
          <p:nvPr/>
        </p:nvSpPr>
        <p:spPr>
          <a:xfrm>
            <a:off x="6651165" y="4201397"/>
            <a:ext cx="835485" cy="584775"/>
          </a:xfrm>
          <a:prstGeom prst="rect">
            <a:avLst/>
          </a:prstGeom>
          <a:noFill/>
        </p:spPr>
        <p:txBody>
          <a:bodyPr wrap="none" rtlCol="0">
            <a:spAutoFit/>
          </a:bodyPr>
          <a:lstStyle/>
          <a:p>
            <a:r>
              <a:rPr lang="it-IT" sz="3200" b="1" dirty="0">
                <a:solidFill>
                  <a:srgbClr val="FF0000"/>
                </a:solidFill>
              </a:rPr>
              <a:t>«9»</a:t>
            </a:r>
          </a:p>
        </p:txBody>
      </p:sp>
      <p:sp>
        <p:nvSpPr>
          <p:cNvPr id="3" name="Segnaposto data 2">
            <a:extLst>
              <a:ext uri="{FF2B5EF4-FFF2-40B4-BE49-F238E27FC236}">
                <a16:creationId xmlns:a16="http://schemas.microsoft.com/office/drawing/2014/main" id="{4C24F4C4-E641-4450-94DA-C65DD2EBCA26}"/>
              </a:ext>
            </a:extLst>
          </p:cNvPr>
          <p:cNvSpPr>
            <a:spLocks noGrp="1"/>
          </p:cNvSpPr>
          <p:nvPr>
            <p:ph type="dt" sz="half" idx="10"/>
          </p:nvPr>
        </p:nvSpPr>
        <p:spPr/>
        <p:txBody>
          <a:bodyPr/>
          <a:lstStyle/>
          <a:p>
            <a:r>
              <a:rPr lang="it-IT" dirty="0"/>
              <a:t>Geri Skenderi</a:t>
            </a:r>
          </a:p>
        </p:txBody>
      </p:sp>
      <p:sp>
        <p:nvSpPr>
          <p:cNvPr id="4" name="Segnaposto piè di pagina 3">
            <a:extLst>
              <a:ext uri="{FF2B5EF4-FFF2-40B4-BE49-F238E27FC236}">
                <a16:creationId xmlns:a16="http://schemas.microsoft.com/office/drawing/2014/main" id="{1407561C-F316-499A-A02F-331319A94049}"/>
              </a:ext>
            </a:extLst>
          </p:cNvPr>
          <p:cNvSpPr>
            <a:spLocks noGrp="1"/>
          </p:cNvSpPr>
          <p:nvPr>
            <p:ph type="ftr" sz="quarter" idx="11"/>
          </p:nvPr>
        </p:nvSpPr>
        <p:spPr/>
        <p:txBody>
          <a:bodyPr/>
          <a:lstStyle/>
          <a:p>
            <a:r>
              <a:rPr lang="it-IT" dirty="0"/>
              <a:t>ML &amp; AI - Lab</a:t>
            </a:r>
          </a:p>
        </p:txBody>
      </p:sp>
      <p:sp>
        <p:nvSpPr>
          <p:cNvPr id="7" name="Segnaposto numero diapositiva 6">
            <a:extLst>
              <a:ext uri="{FF2B5EF4-FFF2-40B4-BE49-F238E27FC236}">
                <a16:creationId xmlns:a16="http://schemas.microsoft.com/office/drawing/2014/main" id="{C7B9036C-5D08-4782-AAD5-822031508369}"/>
              </a:ext>
            </a:extLst>
          </p:cNvPr>
          <p:cNvSpPr>
            <a:spLocks noGrp="1"/>
          </p:cNvSpPr>
          <p:nvPr>
            <p:ph type="sldNum" sz="quarter" idx="12"/>
          </p:nvPr>
        </p:nvSpPr>
        <p:spPr/>
        <p:txBody>
          <a:bodyPr/>
          <a:lstStyle/>
          <a:p>
            <a:fld id="{226B8C62-C06C-4250-AB5D-F6F21F07547B}" type="slidenum">
              <a:rPr lang="it-IT" smtClean="0"/>
              <a:t>2</a:t>
            </a:fld>
            <a:endParaRPr lang="it-IT"/>
          </a:p>
        </p:txBody>
      </p:sp>
      <p:pic>
        <p:nvPicPr>
          <p:cNvPr id="9" name="Immagine 8">
            <a:extLst>
              <a:ext uri="{FF2B5EF4-FFF2-40B4-BE49-F238E27FC236}">
                <a16:creationId xmlns:a16="http://schemas.microsoft.com/office/drawing/2014/main" id="{B549961E-A810-4CDD-B04A-D483C52734D9}"/>
              </a:ext>
            </a:extLst>
          </p:cNvPr>
          <p:cNvPicPr>
            <a:picLocks noChangeAspect="1"/>
          </p:cNvPicPr>
          <p:nvPr/>
        </p:nvPicPr>
        <p:blipFill>
          <a:blip r:embed="rId4"/>
          <a:stretch>
            <a:fillRect/>
          </a:stretch>
        </p:blipFill>
        <p:spPr>
          <a:xfrm>
            <a:off x="1285425" y="4866664"/>
            <a:ext cx="3202133" cy="439909"/>
          </a:xfrm>
          <a:prstGeom prst="rect">
            <a:avLst/>
          </a:prstGeom>
        </p:spPr>
      </p:pic>
      <p:pic>
        <p:nvPicPr>
          <p:cNvPr id="10" name="Immagine 9">
            <a:extLst>
              <a:ext uri="{FF2B5EF4-FFF2-40B4-BE49-F238E27FC236}">
                <a16:creationId xmlns:a16="http://schemas.microsoft.com/office/drawing/2014/main" id="{25E1A91D-AD76-4CFD-A8B6-B43BBBC49BF4}"/>
              </a:ext>
            </a:extLst>
          </p:cNvPr>
          <p:cNvPicPr>
            <a:picLocks noChangeAspect="1"/>
          </p:cNvPicPr>
          <p:nvPr/>
        </p:nvPicPr>
        <p:blipFill rotWithShape="1">
          <a:blip r:embed="rId5"/>
          <a:srcRect r="2876" b="-19144"/>
          <a:stretch/>
        </p:blipFill>
        <p:spPr>
          <a:xfrm>
            <a:off x="1103193" y="5290163"/>
            <a:ext cx="3287025" cy="607805"/>
          </a:xfrm>
          <a:prstGeom prst="rect">
            <a:avLst/>
          </a:prstGeom>
        </p:spPr>
      </p:pic>
      <p:pic>
        <p:nvPicPr>
          <p:cNvPr id="15" name="Immagine 14">
            <a:extLst>
              <a:ext uri="{FF2B5EF4-FFF2-40B4-BE49-F238E27FC236}">
                <a16:creationId xmlns:a16="http://schemas.microsoft.com/office/drawing/2014/main" id="{1DAEDA4C-F2E0-4760-A9A0-F01A43EFB98F}"/>
              </a:ext>
            </a:extLst>
          </p:cNvPr>
          <p:cNvPicPr>
            <a:picLocks noChangeAspect="1"/>
          </p:cNvPicPr>
          <p:nvPr/>
        </p:nvPicPr>
        <p:blipFill>
          <a:blip r:embed="rId6"/>
          <a:stretch>
            <a:fillRect/>
          </a:stretch>
        </p:blipFill>
        <p:spPr>
          <a:xfrm>
            <a:off x="5314850" y="4832461"/>
            <a:ext cx="3319315" cy="365125"/>
          </a:xfrm>
          <a:prstGeom prst="rect">
            <a:avLst/>
          </a:prstGeom>
        </p:spPr>
      </p:pic>
      <p:pic>
        <p:nvPicPr>
          <p:cNvPr id="16" name="Immagine 15">
            <a:extLst>
              <a:ext uri="{FF2B5EF4-FFF2-40B4-BE49-F238E27FC236}">
                <a16:creationId xmlns:a16="http://schemas.microsoft.com/office/drawing/2014/main" id="{39DD9C90-635C-4D2C-A078-AF30E47DE8D1}"/>
              </a:ext>
            </a:extLst>
          </p:cNvPr>
          <p:cNvPicPr>
            <a:picLocks noChangeAspect="1"/>
          </p:cNvPicPr>
          <p:nvPr/>
        </p:nvPicPr>
        <p:blipFill>
          <a:blip r:embed="rId7"/>
          <a:stretch>
            <a:fillRect/>
          </a:stretch>
        </p:blipFill>
        <p:spPr>
          <a:xfrm>
            <a:off x="5314850" y="5290163"/>
            <a:ext cx="3287025" cy="474793"/>
          </a:xfrm>
          <a:prstGeom prst="rect">
            <a:avLst/>
          </a:prstGeom>
        </p:spPr>
      </p:pic>
    </p:spTree>
    <p:extLst>
      <p:ext uri="{BB962C8B-B14F-4D97-AF65-F5344CB8AC3E}">
        <p14:creationId xmlns:p14="http://schemas.microsoft.com/office/powerpoint/2010/main" val="4346914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64F8AE2-375E-428E-A644-49ADA0A70524}"/>
              </a:ext>
            </a:extLst>
          </p:cNvPr>
          <p:cNvSpPr>
            <a:spLocks noGrp="1"/>
          </p:cNvSpPr>
          <p:nvPr>
            <p:ph type="title"/>
          </p:nvPr>
        </p:nvSpPr>
        <p:spPr/>
        <p:txBody>
          <a:bodyPr/>
          <a:lstStyle/>
          <a:p>
            <a:r>
              <a:rPr lang="it-IT" dirty="0"/>
              <a:t>From </a:t>
            </a:r>
            <a:r>
              <a:rPr lang="it-IT" dirty="0" err="1"/>
              <a:t>binary</a:t>
            </a:r>
            <a:r>
              <a:rPr lang="it-IT" dirty="0"/>
              <a:t> to multi-class</a:t>
            </a:r>
          </a:p>
        </p:txBody>
      </p:sp>
      <p:sp>
        <p:nvSpPr>
          <p:cNvPr id="3" name="Segnaposto contenuto 2">
            <a:extLst>
              <a:ext uri="{FF2B5EF4-FFF2-40B4-BE49-F238E27FC236}">
                <a16:creationId xmlns:a16="http://schemas.microsoft.com/office/drawing/2014/main" id="{48F6A007-4313-437B-9790-4234023578F2}"/>
              </a:ext>
            </a:extLst>
          </p:cNvPr>
          <p:cNvSpPr>
            <a:spLocks noGrp="1"/>
          </p:cNvSpPr>
          <p:nvPr>
            <p:ph idx="1"/>
          </p:nvPr>
        </p:nvSpPr>
        <p:spPr>
          <a:xfrm>
            <a:off x="628650" y="1825624"/>
            <a:ext cx="7886700" cy="4667249"/>
          </a:xfrm>
        </p:spPr>
        <p:txBody>
          <a:bodyPr>
            <a:normAutofit/>
          </a:bodyPr>
          <a:lstStyle/>
          <a:p>
            <a:r>
              <a:rPr lang="it-IT" sz="2400" dirty="0">
                <a:latin typeface="+mj-lt"/>
              </a:rPr>
              <a:t>One vs </a:t>
            </a:r>
            <a:r>
              <a:rPr lang="it-IT" sz="2400" dirty="0" err="1">
                <a:latin typeface="+mj-lt"/>
              </a:rPr>
              <a:t>Rest</a:t>
            </a:r>
            <a:r>
              <a:rPr lang="it-IT" sz="2400" dirty="0">
                <a:latin typeface="+mj-lt"/>
              </a:rPr>
              <a:t> strategy:</a:t>
            </a:r>
          </a:p>
          <a:p>
            <a:pPr marL="914400" lvl="1" indent="-457200">
              <a:buFont typeface="+mj-lt"/>
              <a:buAutoNum type="arabicPeriod"/>
            </a:pPr>
            <a:r>
              <a:rPr lang="en-US" sz="2000" dirty="0">
                <a:solidFill>
                  <a:schemeClr val="tx1">
                    <a:lumMod val="95000"/>
                    <a:lumOff val="5000"/>
                  </a:schemeClr>
                </a:solidFill>
                <a:latin typeface="+mj-lt"/>
              </a:rPr>
              <a:t>Given K classes, instantiate K different SVMs.</a:t>
            </a:r>
            <a:endParaRPr lang="it-IT" sz="2000" dirty="0">
              <a:solidFill>
                <a:schemeClr val="tx1">
                  <a:lumMod val="95000"/>
                  <a:lumOff val="5000"/>
                </a:schemeClr>
              </a:solidFill>
              <a:latin typeface="+mj-lt"/>
            </a:endParaRPr>
          </a:p>
          <a:p>
            <a:pPr marL="914400" lvl="1" indent="-457200">
              <a:buFont typeface="+mj-lt"/>
              <a:buAutoNum type="arabicPeriod"/>
            </a:pPr>
            <a:r>
              <a:rPr lang="en-US" sz="2000" dirty="0">
                <a:solidFill>
                  <a:schemeClr val="tx1">
                    <a:lumMod val="95000"/>
                    <a:lumOff val="5000"/>
                  </a:schemeClr>
                </a:solidFill>
                <a:latin typeface="+mj-lt"/>
              </a:rPr>
              <a:t>Train each of the K classifiers to recognize a particular class (the 3rd classifier will be trained to recognize class 3 and so on...)</a:t>
            </a:r>
            <a:endParaRPr lang="it-IT" sz="2000" dirty="0">
              <a:solidFill>
                <a:schemeClr val="tx1">
                  <a:lumMod val="95000"/>
                  <a:lumOff val="5000"/>
                </a:schemeClr>
              </a:solidFill>
              <a:latin typeface="+mj-lt"/>
            </a:endParaRPr>
          </a:p>
          <a:p>
            <a:pPr marL="914400" lvl="1" indent="-457200">
              <a:buFont typeface="+mj-lt"/>
              <a:buAutoNum type="arabicPeriod"/>
            </a:pPr>
            <a:r>
              <a:rPr lang="en-US" sz="2000" dirty="0">
                <a:solidFill>
                  <a:schemeClr val="tx1">
                    <a:lumMod val="95000"/>
                    <a:lumOff val="5000"/>
                  </a:schemeClr>
                </a:solidFill>
                <a:latin typeface="+mj-lt"/>
              </a:rPr>
              <a:t>Given the test elements, each of the K classifiers produces two probabilities:</a:t>
            </a:r>
          </a:p>
          <a:p>
            <a:pPr marL="1371600" lvl="2" indent="-457200">
              <a:buFont typeface="+mj-lt"/>
              <a:buAutoNum type="arabicPeriod"/>
            </a:pPr>
            <a:r>
              <a:rPr lang="en-US" dirty="0">
                <a:solidFill>
                  <a:schemeClr val="tx1">
                    <a:lumMod val="95000"/>
                    <a:lumOff val="5000"/>
                  </a:schemeClr>
                </a:solidFill>
                <a:latin typeface="+mj-lt"/>
              </a:rPr>
              <a:t>Of belonging to the k-</a:t>
            </a:r>
            <a:r>
              <a:rPr lang="en-US" dirty="0" err="1">
                <a:solidFill>
                  <a:schemeClr val="tx1">
                    <a:lumMod val="95000"/>
                    <a:lumOff val="5000"/>
                  </a:schemeClr>
                </a:solidFill>
                <a:latin typeface="+mj-lt"/>
              </a:rPr>
              <a:t>th</a:t>
            </a:r>
            <a:r>
              <a:rPr lang="en-US" dirty="0">
                <a:solidFill>
                  <a:schemeClr val="tx1">
                    <a:lumMod val="95000"/>
                    <a:lumOff val="5000"/>
                  </a:schemeClr>
                </a:solidFill>
                <a:latin typeface="+mj-lt"/>
              </a:rPr>
              <a:t> class
Of not belonging to the k-</a:t>
            </a:r>
            <a:r>
              <a:rPr lang="en-US" dirty="0" err="1">
                <a:solidFill>
                  <a:schemeClr val="tx1">
                    <a:lumMod val="95000"/>
                    <a:lumOff val="5000"/>
                  </a:schemeClr>
                </a:solidFill>
                <a:latin typeface="+mj-lt"/>
              </a:rPr>
              <a:t>th</a:t>
            </a:r>
            <a:r>
              <a:rPr lang="en-US" dirty="0">
                <a:solidFill>
                  <a:schemeClr val="tx1">
                    <a:lumMod val="95000"/>
                    <a:lumOff val="5000"/>
                  </a:schemeClr>
                </a:solidFill>
                <a:latin typeface="+mj-lt"/>
              </a:rPr>
              <a:t> class</a:t>
            </a:r>
            <a:endParaRPr lang="it-IT" dirty="0">
              <a:solidFill>
                <a:schemeClr val="tx1">
                  <a:lumMod val="95000"/>
                  <a:lumOff val="5000"/>
                </a:schemeClr>
              </a:solidFill>
              <a:latin typeface="+mj-lt"/>
            </a:endParaRPr>
          </a:p>
          <a:p>
            <a:pPr marL="914400" lvl="1" indent="-457200">
              <a:buFont typeface="+mj-lt"/>
              <a:buAutoNum type="arabicPeriod"/>
            </a:pPr>
            <a:r>
              <a:rPr lang="en-US" sz="2000" dirty="0">
                <a:solidFill>
                  <a:schemeClr val="tx1">
                    <a:lumMod val="95000"/>
                    <a:lumOff val="5000"/>
                  </a:schemeClr>
                </a:solidFill>
                <a:latin typeface="+mj-lt"/>
              </a:rPr>
              <a:t>The class corresponding to the test element is the one with the highest probability of membership.
P.S: To output probabilities you must use the </a:t>
            </a:r>
            <a:r>
              <a:rPr lang="en-US" sz="2000" i="1" dirty="0">
                <a:solidFill>
                  <a:schemeClr val="tx1">
                    <a:lumMod val="95000"/>
                    <a:lumOff val="5000"/>
                  </a:schemeClr>
                </a:solidFill>
                <a:latin typeface="+mj-lt"/>
              </a:rPr>
              <a:t>‘</a:t>
            </a:r>
            <a:r>
              <a:rPr lang="en-US" sz="2000" i="1" dirty="0" err="1">
                <a:solidFill>
                  <a:schemeClr val="tx1">
                    <a:lumMod val="95000"/>
                    <a:lumOff val="5000"/>
                  </a:schemeClr>
                </a:solidFill>
                <a:latin typeface="+mj-lt"/>
              </a:rPr>
              <a:t>predict_proba</a:t>
            </a:r>
            <a:r>
              <a:rPr lang="en-US" sz="2000" i="1" dirty="0">
                <a:solidFill>
                  <a:schemeClr val="tx1">
                    <a:lumMod val="95000"/>
                    <a:lumOff val="5000"/>
                  </a:schemeClr>
                </a:solidFill>
                <a:latin typeface="+mj-lt"/>
              </a:rPr>
              <a:t>’</a:t>
            </a:r>
            <a:r>
              <a:rPr lang="en-US" sz="2000" dirty="0">
                <a:solidFill>
                  <a:schemeClr val="tx1">
                    <a:lumMod val="95000"/>
                    <a:lumOff val="5000"/>
                  </a:schemeClr>
                </a:solidFill>
                <a:latin typeface="+mj-lt"/>
              </a:rPr>
              <a:t> function in the </a:t>
            </a:r>
            <a:r>
              <a:rPr lang="en-US" sz="2000" dirty="0" err="1">
                <a:solidFill>
                  <a:schemeClr val="tx1">
                    <a:lumMod val="95000"/>
                    <a:lumOff val="5000"/>
                  </a:schemeClr>
                </a:solidFill>
                <a:latin typeface="+mj-lt"/>
              </a:rPr>
              <a:t>Sklearn</a:t>
            </a:r>
            <a:r>
              <a:rPr lang="en-US" sz="2000" dirty="0">
                <a:solidFill>
                  <a:schemeClr val="tx1">
                    <a:lumMod val="95000"/>
                    <a:lumOff val="5000"/>
                  </a:schemeClr>
                </a:solidFill>
                <a:latin typeface="+mj-lt"/>
              </a:rPr>
              <a:t> library.</a:t>
            </a:r>
            <a:endParaRPr lang="it-IT" sz="2000" dirty="0">
              <a:solidFill>
                <a:schemeClr val="tx1">
                  <a:lumMod val="95000"/>
                  <a:lumOff val="5000"/>
                </a:schemeClr>
              </a:solidFill>
              <a:latin typeface="+mj-lt"/>
            </a:endParaRPr>
          </a:p>
        </p:txBody>
      </p:sp>
      <p:sp>
        <p:nvSpPr>
          <p:cNvPr id="4" name="Segnaposto data 3">
            <a:extLst>
              <a:ext uri="{FF2B5EF4-FFF2-40B4-BE49-F238E27FC236}">
                <a16:creationId xmlns:a16="http://schemas.microsoft.com/office/drawing/2014/main" id="{25089F98-185A-4DA3-92DF-DCA8023F0375}"/>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1D181580-2D51-4AF2-9281-68506095BAC0}"/>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C69C93DC-C621-4815-A2C1-E105DF09159F}"/>
              </a:ext>
            </a:extLst>
          </p:cNvPr>
          <p:cNvSpPr>
            <a:spLocks noGrp="1"/>
          </p:cNvSpPr>
          <p:nvPr>
            <p:ph type="sldNum" sz="quarter" idx="12"/>
          </p:nvPr>
        </p:nvSpPr>
        <p:spPr/>
        <p:txBody>
          <a:bodyPr/>
          <a:lstStyle/>
          <a:p>
            <a:fld id="{226B8C62-C06C-4250-AB5D-F6F21F07547B}" type="slidenum">
              <a:rPr lang="it-IT" smtClean="0"/>
              <a:t>20</a:t>
            </a:fld>
            <a:endParaRPr lang="it-IT"/>
          </a:p>
        </p:txBody>
      </p:sp>
    </p:spTree>
    <p:extLst>
      <p:ext uri="{BB962C8B-B14F-4D97-AF65-F5344CB8AC3E}">
        <p14:creationId xmlns:p14="http://schemas.microsoft.com/office/powerpoint/2010/main" val="3831240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8DF72F2-7832-4EDA-A7C2-1074E158ED0A}"/>
              </a:ext>
            </a:extLst>
          </p:cNvPr>
          <p:cNvSpPr>
            <a:spLocks noGrp="1"/>
          </p:cNvSpPr>
          <p:nvPr>
            <p:ph type="title"/>
          </p:nvPr>
        </p:nvSpPr>
        <p:spPr/>
        <p:txBody>
          <a:bodyPr/>
          <a:lstStyle/>
          <a:p>
            <a:r>
              <a:rPr lang="it-IT" dirty="0" err="1"/>
              <a:t>Confusion</a:t>
            </a:r>
            <a:r>
              <a:rPr lang="it-IT" dirty="0"/>
              <a:t> Matrix – K classes</a:t>
            </a:r>
          </a:p>
        </p:txBody>
      </p:sp>
      <p:sp>
        <p:nvSpPr>
          <p:cNvPr id="4" name="Segnaposto data 3">
            <a:extLst>
              <a:ext uri="{FF2B5EF4-FFF2-40B4-BE49-F238E27FC236}">
                <a16:creationId xmlns:a16="http://schemas.microsoft.com/office/drawing/2014/main" id="{331504DD-7845-4976-BDC8-4FF21A94C766}"/>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B73CE829-27C8-4B10-8CBD-59094333482B}"/>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7BA7730D-AC69-4CDA-BFFE-64B4923AE4A3}"/>
              </a:ext>
            </a:extLst>
          </p:cNvPr>
          <p:cNvSpPr>
            <a:spLocks noGrp="1"/>
          </p:cNvSpPr>
          <p:nvPr>
            <p:ph type="sldNum" sz="quarter" idx="12"/>
          </p:nvPr>
        </p:nvSpPr>
        <p:spPr/>
        <p:txBody>
          <a:bodyPr/>
          <a:lstStyle/>
          <a:p>
            <a:fld id="{226B8C62-C06C-4250-AB5D-F6F21F07547B}" type="slidenum">
              <a:rPr lang="it-IT" smtClean="0"/>
              <a:t>21</a:t>
            </a:fld>
            <a:endParaRPr lang="it-IT"/>
          </a:p>
        </p:txBody>
      </p:sp>
      <p:pic>
        <p:nvPicPr>
          <p:cNvPr id="9" name="Segnaposto contenuto 8">
            <a:extLst>
              <a:ext uri="{FF2B5EF4-FFF2-40B4-BE49-F238E27FC236}">
                <a16:creationId xmlns:a16="http://schemas.microsoft.com/office/drawing/2014/main" id="{7BA0C95D-EB69-4A15-BECF-C086DD38D6A0}"/>
              </a:ext>
            </a:extLst>
          </p:cNvPr>
          <p:cNvPicPr>
            <a:picLocks noGrp="1" noChangeAspect="1"/>
          </p:cNvPicPr>
          <p:nvPr>
            <p:ph idx="1"/>
          </p:nvPr>
        </p:nvPicPr>
        <p:blipFill>
          <a:blip r:embed="rId2"/>
          <a:stretch>
            <a:fillRect/>
          </a:stretch>
        </p:blipFill>
        <p:spPr>
          <a:xfrm>
            <a:off x="1017466" y="1474838"/>
            <a:ext cx="6476658" cy="4721789"/>
          </a:xfrm>
          <a:prstGeom prst="rect">
            <a:avLst/>
          </a:prstGeom>
        </p:spPr>
      </p:pic>
      <p:sp>
        <p:nvSpPr>
          <p:cNvPr id="3" name="Rectangle 2">
            <a:extLst>
              <a:ext uri="{FF2B5EF4-FFF2-40B4-BE49-F238E27FC236}">
                <a16:creationId xmlns:a16="http://schemas.microsoft.com/office/drawing/2014/main" id="{74792AD0-0B02-4C6B-AAA8-06927FB74CD8}"/>
              </a:ext>
            </a:extLst>
          </p:cNvPr>
          <p:cNvSpPr/>
          <p:nvPr/>
        </p:nvSpPr>
        <p:spPr>
          <a:xfrm>
            <a:off x="3864077" y="1465006"/>
            <a:ext cx="1809136" cy="375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Predicted</a:t>
            </a:r>
          </a:p>
        </p:txBody>
      </p:sp>
      <p:sp>
        <p:nvSpPr>
          <p:cNvPr id="8" name="Rectangle 7">
            <a:extLst>
              <a:ext uri="{FF2B5EF4-FFF2-40B4-BE49-F238E27FC236}">
                <a16:creationId xmlns:a16="http://schemas.microsoft.com/office/drawing/2014/main" id="{83C26F11-DC5D-4A48-87DF-2CE15C3C6635}"/>
              </a:ext>
            </a:extLst>
          </p:cNvPr>
          <p:cNvSpPr/>
          <p:nvPr/>
        </p:nvSpPr>
        <p:spPr>
          <a:xfrm rot="4891743">
            <a:off x="653846" y="3647945"/>
            <a:ext cx="1809136" cy="375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09267AB-09B5-4351-A6BC-6800F706EECB}"/>
              </a:ext>
            </a:extLst>
          </p:cNvPr>
          <p:cNvSpPr/>
          <p:nvPr/>
        </p:nvSpPr>
        <p:spPr>
          <a:xfrm>
            <a:off x="1239426" y="3080159"/>
            <a:ext cx="637978" cy="15111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
            </a:r>
            <a:br>
              <a:rPr lang="en-US" dirty="0">
                <a:solidFill>
                  <a:schemeClr val="tx1"/>
                </a:solidFill>
              </a:rPr>
            </a:br>
            <a:r>
              <a:rPr lang="en-US" dirty="0">
                <a:solidFill>
                  <a:schemeClr val="tx1"/>
                </a:solidFill>
              </a:rPr>
              <a:t>e</a:t>
            </a:r>
            <a:br>
              <a:rPr lang="en-US" dirty="0">
                <a:solidFill>
                  <a:schemeClr val="tx1"/>
                </a:solidFill>
              </a:rPr>
            </a:br>
            <a:r>
              <a:rPr lang="en-US" dirty="0">
                <a:solidFill>
                  <a:schemeClr val="tx1"/>
                </a:solidFill>
              </a:rPr>
              <a:t>a</a:t>
            </a:r>
          </a:p>
          <a:p>
            <a:pPr algn="ctr"/>
            <a:r>
              <a:rPr lang="en-US" dirty="0">
                <a:solidFill>
                  <a:schemeClr val="tx1"/>
                </a:solidFill>
              </a:rPr>
              <a:t>l</a:t>
            </a:r>
          </a:p>
        </p:txBody>
      </p:sp>
    </p:spTree>
    <p:extLst>
      <p:ext uri="{BB962C8B-B14F-4D97-AF65-F5344CB8AC3E}">
        <p14:creationId xmlns:p14="http://schemas.microsoft.com/office/powerpoint/2010/main" val="6992069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8DF72F2-7832-4EDA-A7C2-1074E158ED0A}"/>
              </a:ext>
            </a:extLst>
          </p:cNvPr>
          <p:cNvSpPr>
            <a:spLocks noGrp="1"/>
          </p:cNvSpPr>
          <p:nvPr>
            <p:ph type="title"/>
          </p:nvPr>
        </p:nvSpPr>
        <p:spPr/>
        <p:txBody>
          <a:bodyPr/>
          <a:lstStyle/>
          <a:p>
            <a:r>
              <a:rPr lang="it-IT" dirty="0" err="1"/>
              <a:t>Confusion</a:t>
            </a:r>
            <a:r>
              <a:rPr lang="it-IT" dirty="0"/>
              <a:t> Matrix – K classes</a:t>
            </a:r>
          </a:p>
        </p:txBody>
      </p:sp>
      <p:sp>
        <p:nvSpPr>
          <p:cNvPr id="3" name="Segnaposto contenuto 2">
            <a:extLst>
              <a:ext uri="{FF2B5EF4-FFF2-40B4-BE49-F238E27FC236}">
                <a16:creationId xmlns:a16="http://schemas.microsoft.com/office/drawing/2014/main" id="{4C2401D9-7719-47F6-9C13-20ED9686A51D}"/>
              </a:ext>
            </a:extLst>
          </p:cNvPr>
          <p:cNvSpPr>
            <a:spLocks noGrp="1"/>
          </p:cNvSpPr>
          <p:nvPr>
            <p:ph idx="1"/>
          </p:nvPr>
        </p:nvSpPr>
        <p:spPr/>
        <p:txBody>
          <a:bodyPr/>
          <a:lstStyle/>
          <a:p>
            <a:r>
              <a:rPr lang="en-US" dirty="0">
                <a:latin typeface="+mj-lt"/>
              </a:rPr>
              <a:t>Precision and Recall are associated with the single class.</a:t>
            </a:r>
          </a:p>
          <a:p>
            <a:endParaRPr lang="it-IT" dirty="0">
              <a:latin typeface="+mj-lt"/>
            </a:endParaRPr>
          </a:p>
          <a:p>
            <a:r>
              <a:rPr lang="it-IT" dirty="0" err="1">
                <a:latin typeface="+mj-lt"/>
              </a:rPr>
              <a:t>Given</a:t>
            </a:r>
            <a:r>
              <a:rPr lang="it-IT" dirty="0">
                <a:latin typeface="+mj-lt"/>
              </a:rPr>
              <a:t> the </a:t>
            </a:r>
            <a:r>
              <a:rPr lang="it-IT" dirty="0" err="1">
                <a:latin typeface="+mj-lt"/>
              </a:rPr>
              <a:t>confusion</a:t>
            </a:r>
            <a:r>
              <a:rPr lang="it-IT" dirty="0">
                <a:latin typeface="+mj-lt"/>
              </a:rPr>
              <a:t> </a:t>
            </a:r>
            <a:r>
              <a:rPr lang="it-IT" dirty="0" err="1">
                <a:latin typeface="+mj-lt"/>
              </a:rPr>
              <a:t>matrix</a:t>
            </a:r>
            <a:r>
              <a:rPr lang="it-IT" dirty="0">
                <a:latin typeface="+mj-lt"/>
              </a:rPr>
              <a:t> C x C</a:t>
            </a:r>
          </a:p>
          <a:p>
            <a:endParaRPr lang="it-IT" dirty="0">
              <a:latin typeface="+mj-lt"/>
            </a:endParaRPr>
          </a:p>
          <a:p>
            <a:pPr lvl="1"/>
            <a:r>
              <a:rPr lang="it-IT" dirty="0">
                <a:latin typeface="+mj-lt"/>
              </a:rPr>
              <a:t>Precision: </a:t>
            </a:r>
          </a:p>
          <a:p>
            <a:endParaRPr lang="it-IT" dirty="0">
              <a:latin typeface="+mj-lt"/>
            </a:endParaRPr>
          </a:p>
          <a:p>
            <a:pPr lvl="1"/>
            <a:r>
              <a:rPr lang="it-IT" dirty="0">
                <a:latin typeface="+mj-lt"/>
              </a:rPr>
              <a:t>Recall</a:t>
            </a:r>
          </a:p>
        </p:txBody>
      </p:sp>
      <p:sp>
        <p:nvSpPr>
          <p:cNvPr id="4" name="Segnaposto data 3">
            <a:extLst>
              <a:ext uri="{FF2B5EF4-FFF2-40B4-BE49-F238E27FC236}">
                <a16:creationId xmlns:a16="http://schemas.microsoft.com/office/drawing/2014/main" id="{331504DD-7845-4976-BDC8-4FF21A94C766}"/>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B73CE829-27C8-4B10-8CBD-59094333482B}"/>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7BA7730D-AC69-4CDA-BFFE-64B4923AE4A3}"/>
              </a:ext>
            </a:extLst>
          </p:cNvPr>
          <p:cNvSpPr>
            <a:spLocks noGrp="1"/>
          </p:cNvSpPr>
          <p:nvPr>
            <p:ph type="sldNum" sz="quarter" idx="12"/>
          </p:nvPr>
        </p:nvSpPr>
        <p:spPr/>
        <p:txBody>
          <a:bodyPr/>
          <a:lstStyle/>
          <a:p>
            <a:fld id="{226B8C62-C06C-4250-AB5D-F6F21F07547B}" type="slidenum">
              <a:rPr lang="it-IT" smtClean="0"/>
              <a:t>22</a:t>
            </a:fld>
            <a:endParaRPr lang="it-IT"/>
          </a:p>
        </p:txBody>
      </p:sp>
      <p:pic>
        <p:nvPicPr>
          <p:cNvPr id="7" name="Immagine 6">
            <a:extLst>
              <a:ext uri="{FF2B5EF4-FFF2-40B4-BE49-F238E27FC236}">
                <a16:creationId xmlns:a16="http://schemas.microsoft.com/office/drawing/2014/main" id="{46558168-DFF0-492C-BA41-B4F98A1B3E61}"/>
              </a:ext>
            </a:extLst>
          </p:cNvPr>
          <p:cNvPicPr>
            <a:picLocks noChangeAspect="1"/>
          </p:cNvPicPr>
          <p:nvPr/>
        </p:nvPicPr>
        <p:blipFill rotWithShape="1">
          <a:blip r:embed="rId2"/>
          <a:srcRect r="1826"/>
          <a:stretch/>
        </p:blipFill>
        <p:spPr>
          <a:xfrm>
            <a:off x="3285731" y="4125866"/>
            <a:ext cx="2316899" cy="647309"/>
          </a:xfrm>
          <a:prstGeom prst="rect">
            <a:avLst/>
          </a:prstGeom>
        </p:spPr>
      </p:pic>
      <p:pic>
        <p:nvPicPr>
          <p:cNvPr id="9" name="Immagine 8">
            <a:extLst>
              <a:ext uri="{FF2B5EF4-FFF2-40B4-BE49-F238E27FC236}">
                <a16:creationId xmlns:a16="http://schemas.microsoft.com/office/drawing/2014/main" id="{0F7CC72E-505E-4E09-86D7-AC22FFFACEAB}"/>
              </a:ext>
            </a:extLst>
          </p:cNvPr>
          <p:cNvPicPr>
            <a:picLocks noChangeAspect="1"/>
          </p:cNvPicPr>
          <p:nvPr/>
        </p:nvPicPr>
        <p:blipFill>
          <a:blip r:embed="rId3"/>
          <a:stretch>
            <a:fillRect/>
          </a:stretch>
        </p:blipFill>
        <p:spPr>
          <a:xfrm>
            <a:off x="3285731" y="4908111"/>
            <a:ext cx="2572538" cy="730176"/>
          </a:xfrm>
          <a:prstGeom prst="rect">
            <a:avLst/>
          </a:prstGeom>
        </p:spPr>
      </p:pic>
    </p:spTree>
    <p:extLst>
      <p:ext uri="{BB962C8B-B14F-4D97-AF65-F5344CB8AC3E}">
        <p14:creationId xmlns:p14="http://schemas.microsoft.com/office/powerpoint/2010/main" val="4146020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9F5698EA-B155-464A-A4DC-0343BA030288}"/>
              </a:ext>
            </a:extLst>
          </p:cNvPr>
          <p:cNvSpPr/>
          <p:nvPr/>
        </p:nvSpPr>
        <p:spPr>
          <a:xfrm>
            <a:off x="0" y="2730500"/>
            <a:ext cx="9144000" cy="1397000"/>
          </a:xfrm>
          <a:prstGeom prst="rect">
            <a:avLst/>
          </a:prstGeom>
          <a:solidFill>
            <a:srgbClr val="C00000">
              <a:alpha val="8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cs typeface="Source Sans Pro Light"/>
              </a:rPr>
              <a:t>Exercises</a:t>
            </a:r>
          </a:p>
        </p:txBody>
      </p:sp>
      <p:pic>
        <p:nvPicPr>
          <p:cNvPr id="8" name="Picture 5" descr="lab.png">
            <a:extLst>
              <a:ext uri="{FF2B5EF4-FFF2-40B4-BE49-F238E27FC236}">
                <a16:creationId xmlns:a16="http://schemas.microsoft.com/office/drawing/2014/main" id="{6C4E1C38-D5FD-495E-BFD2-139A81B0AC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3259995"/>
            <a:ext cx="433347" cy="338010"/>
          </a:xfrm>
          <a:prstGeom prst="rect">
            <a:avLst/>
          </a:prstGeom>
        </p:spPr>
      </p:pic>
    </p:spTree>
    <p:extLst>
      <p:ext uri="{BB962C8B-B14F-4D97-AF65-F5344CB8AC3E}">
        <p14:creationId xmlns:p14="http://schemas.microsoft.com/office/powerpoint/2010/main" val="3696741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D7E721-A1E9-4381-9FEF-97D0C5355287}"/>
              </a:ext>
            </a:extLst>
          </p:cNvPr>
          <p:cNvSpPr>
            <a:spLocks noGrp="1"/>
          </p:cNvSpPr>
          <p:nvPr>
            <p:ph type="title"/>
          </p:nvPr>
        </p:nvSpPr>
        <p:spPr/>
        <p:txBody>
          <a:bodyPr/>
          <a:lstStyle/>
          <a:p>
            <a:r>
              <a:rPr lang="it-IT" dirty="0"/>
              <a:t>Support </a:t>
            </a:r>
            <a:r>
              <a:rPr lang="it-IT" dirty="0" err="1"/>
              <a:t>Vector</a:t>
            </a:r>
            <a:r>
              <a:rPr lang="it-IT" dirty="0"/>
              <a:t> Machine</a:t>
            </a:r>
          </a:p>
        </p:txBody>
      </p:sp>
      <p:sp>
        <p:nvSpPr>
          <p:cNvPr id="3" name="Segnaposto data 2">
            <a:extLst>
              <a:ext uri="{FF2B5EF4-FFF2-40B4-BE49-F238E27FC236}">
                <a16:creationId xmlns:a16="http://schemas.microsoft.com/office/drawing/2014/main" id="{E3D9ABBA-8229-4628-810E-66E9BC28F7E8}"/>
              </a:ext>
            </a:extLst>
          </p:cNvPr>
          <p:cNvSpPr>
            <a:spLocks noGrp="1"/>
          </p:cNvSpPr>
          <p:nvPr>
            <p:ph type="dt" sz="half" idx="10"/>
          </p:nvPr>
        </p:nvSpPr>
        <p:spPr/>
        <p:txBody>
          <a:bodyPr/>
          <a:lstStyle/>
          <a:p>
            <a:r>
              <a:rPr lang="it-IT" dirty="0"/>
              <a:t>Geri Skenderi</a:t>
            </a:r>
          </a:p>
        </p:txBody>
      </p:sp>
      <p:sp>
        <p:nvSpPr>
          <p:cNvPr id="4" name="Segnaposto piè di pagina 3">
            <a:extLst>
              <a:ext uri="{FF2B5EF4-FFF2-40B4-BE49-F238E27FC236}">
                <a16:creationId xmlns:a16="http://schemas.microsoft.com/office/drawing/2014/main" id="{AAF399BB-6F80-4BD3-884D-57A3FF167AB5}"/>
              </a:ext>
            </a:extLst>
          </p:cNvPr>
          <p:cNvSpPr>
            <a:spLocks noGrp="1"/>
          </p:cNvSpPr>
          <p:nvPr>
            <p:ph type="ftr" sz="quarter" idx="11"/>
          </p:nvPr>
        </p:nvSpPr>
        <p:spPr/>
        <p:txBody>
          <a:bodyPr/>
          <a:lstStyle/>
          <a:p>
            <a:r>
              <a:rPr lang="it-IT" dirty="0"/>
              <a:t>ML &amp; AI - Lab</a:t>
            </a:r>
          </a:p>
        </p:txBody>
      </p:sp>
      <p:sp>
        <p:nvSpPr>
          <p:cNvPr id="5" name="Segnaposto numero diapositiva 4">
            <a:extLst>
              <a:ext uri="{FF2B5EF4-FFF2-40B4-BE49-F238E27FC236}">
                <a16:creationId xmlns:a16="http://schemas.microsoft.com/office/drawing/2014/main" id="{DE5D476D-5565-4DDA-B043-AC854AD7843C}"/>
              </a:ext>
            </a:extLst>
          </p:cNvPr>
          <p:cNvSpPr>
            <a:spLocks noGrp="1"/>
          </p:cNvSpPr>
          <p:nvPr>
            <p:ph type="sldNum" sz="quarter" idx="12"/>
          </p:nvPr>
        </p:nvSpPr>
        <p:spPr/>
        <p:txBody>
          <a:bodyPr/>
          <a:lstStyle/>
          <a:p>
            <a:fld id="{226B8C62-C06C-4250-AB5D-F6F21F07547B}" type="slidenum">
              <a:rPr lang="it-IT" smtClean="0"/>
              <a:t>3</a:t>
            </a:fld>
            <a:endParaRPr lang="it-IT"/>
          </a:p>
        </p:txBody>
      </p:sp>
      <p:pic>
        <p:nvPicPr>
          <p:cNvPr id="23" name="Immagine 22">
            <a:extLst>
              <a:ext uri="{FF2B5EF4-FFF2-40B4-BE49-F238E27FC236}">
                <a16:creationId xmlns:a16="http://schemas.microsoft.com/office/drawing/2014/main" id="{D2C2A65D-5CFA-4D20-98EB-FAD6824659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8181" y="2967314"/>
            <a:ext cx="4389677" cy="3104894"/>
          </a:xfrm>
          <a:prstGeom prst="rect">
            <a:avLst/>
          </a:prstGeom>
        </p:spPr>
      </p:pic>
      <p:sp>
        <p:nvSpPr>
          <p:cNvPr id="6" name="Segnaposto contenuto 5">
            <a:extLst>
              <a:ext uri="{FF2B5EF4-FFF2-40B4-BE49-F238E27FC236}">
                <a16:creationId xmlns:a16="http://schemas.microsoft.com/office/drawing/2014/main" id="{B57C4729-A867-4D42-A2A0-913240A15FA3}"/>
              </a:ext>
            </a:extLst>
          </p:cNvPr>
          <p:cNvSpPr>
            <a:spLocks noGrp="1"/>
          </p:cNvSpPr>
          <p:nvPr>
            <p:ph idx="1"/>
          </p:nvPr>
        </p:nvSpPr>
        <p:spPr>
          <a:xfrm>
            <a:off x="717141" y="1575686"/>
            <a:ext cx="5740810" cy="3625579"/>
          </a:xfrm>
        </p:spPr>
        <p:txBody>
          <a:bodyPr>
            <a:noAutofit/>
          </a:bodyPr>
          <a:lstStyle/>
          <a:p>
            <a:r>
              <a:rPr lang="en-US" sz="2100" dirty="0">
                <a:effectLst/>
                <a:latin typeface="Segoe UI Web (West European)"/>
              </a:rPr>
              <a:t>Find the separation hyperplane between the 2 classes in order to </a:t>
            </a:r>
            <a:r>
              <a:rPr lang="en-US" sz="2100" dirty="0">
                <a:effectLst/>
                <a:highlight>
                  <a:srgbClr val="FFFF00"/>
                </a:highlight>
                <a:latin typeface="Segoe UI Web (West European)"/>
              </a:rPr>
              <a:t>maximize the margin</a:t>
            </a:r>
            <a:r>
              <a:rPr lang="en-US" sz="2100" dirty="0">
                <a:effectLst/>
                <a:latin typeface="Segoe UI Web (West European)"/>
              </a:rPr>
              <a:t>, i.e. the minimum distance between d+ and d- </a:t>
            </a:r>
          </a:p>
          <a:p>
            <a:endParaRPr lang="en-US" sz="2100" dirty="0">
              <a:latin typeface="Segoe UI Web (West European)"/>
            </a:endParaRPr>
          </a:p>
          <a:p>
            <a:endParaRPr lang="en-US" sz="2100" dirty="0">
              <a:effectLst/>
              <a:latin typeface="Segoe UI Web (West European)"/>
            </a:endParaRPr>
          </a:p>
          <a:p>
            <a:endParaRPr lang="en-US" sz="2100" dirty="0">
              <a:effectLst/>
              <a:latin typeface="Segoe UI Web (West European)"/>
            </a:endParaRPr>
          </a:p>
          <a:p>
            <a:r>
              <a:rPr lang="en-US" sz="2100" dirty="0">
                <a:effectLst/>
                <a:latin typeface="Segoe UI Web (West European)"/>
              </a:rPr>
              <a:t>d+ and d- represent </a:t>
            </a:r>
            <a:r>
              <a:rPr lang="en-US" sz="2100" dirty="0">
                <a:effectLst/>
                <a:highlight>
                  <a:srgbClr val="FFFF00"/>
                </a:highlight>
                <a:latin typeface="Segoe UI Web (West European)"/>
              </a:rPr>
              <a:t>support vectors </a:t>
            </a:r>
            <a:endParaRPr lang="en-US" sz="2100" dirty="0">
              <a:highlight>
                <a:srgbClr val="FFFF00"/>
              </a:highlight>
              <a:latin typeface="Segoe UI Web (West European)"/>
            </a:endParaRPr>
          </a:p>
          <a:p>
            <a:r>
              <a:rPr lang="en-US" sz="2100" dirty="0">
                <a:effectLst/>
                <a:latin typeface="Segoe UI Web (West European)"/>
              </a:rPr>
              <a:t>the class of new data x:</a:t>
            </a:r>
          </a:p>
        </p:txBody>
      </p:sp>
      <p:sp>
        <p:nvSpPr>
          <p:cNvPr id="24" name="CasellaDiTesto 23">
            <a:extLst>
              <a:ext uri="{FF2B5EF4-FFF2-40B4-BE49-F238E27FC236}">
                <a16:creationId xmlns:a16="http://schemas.microsoft.com/office/drawing/2014/main" id="{4AEF8F40-4730-420A-8DD0-6F44E5875BD0}"/>
              </a:ext>
            </a:extLst>
          </p:cNvPr>
          <p:cNvSpPr txBox="1"/>
          <p:nvPr/>
        </p:nvSpPr>
        <p:spPr>
          <a:xfrm>
            <a:off x="6655146" y="4084203"/>
            <a:ext cx="886337" cy="461665"/>
          </a:xfrm>
          <a:prstGeom prst="rect">
            <a:avLst/>
          </a:prstGeom>
          <a:noFill/>
        </p:spPr>
        <p:txBody>
          <a:bodyPr wrap="square" rtlCol="0">
            <a:spAutoFit/>
          </a:bodyPr>
          <a:lstStyle/>
          <a:p>
            <a:r>
              <a:rPr lang="it-IT" sz="2400" b="1" dirty="0">
                <a:solidFill>
                  <a:schemeClr val="accent1"/>
                </a:solidFill>
              </a:rPr>
              <a:t>«6»</a:t>
            </a:r>
          </a:p>
        </p:txBody>
      </p:sp>
      <p:sp>
        <p:nvSpPr>
          <p:cNvPr id="25" name="CasellaDiTesto 24">
            <a:extLst>
              <a:ext uri="{FF2B5EF4-FFF2-40B4-BE49-F238E27FC236}">
                <a16:creationId xmlns:a16="http://schemas.microsoft.com/office/drawing/2014/main" id="{6F331136-0306-4605-9CB6-838AE98206DD}"/>
              </a:ext>
            </a:extLst>
          </p:cNvPr>
          <p:cNvSpPr txBox="1"/>
          <p:nvPr/>
        </p:nvSpPr>
        <p:spPr>
          <a:xfrm>
            <a:off x="6277478" y="4953348"/>
            <a:ext cx="670376" cy="461665"/>
          </a:xfrm>
          <a:prstGeom prst="rect">
            <a:avLst/>
          </a:prstGeom>
          <a:noFill/>
        </p:spPr>
        <p:txBody>
          <a:bodyPr wrap="none" rtlCol="0">
            <a:spAutoFit/>
          </a:bodyPr>
          <a:lstStyle/>
          <a:p>
            <a:r>
              <a:rPr lang="it-IT" sz="2400" b="1" dirty="0">
                <a:solidFill>
                  <a:srgbClr val="FF0000"/>
                </a:solidFill>
              </a:rPr>
              <a:t>«9»</a:t>
            </a:r>
          </a:p>
        </p:txBody>
      </p:sp>
      <p:sp>
        <p:nvSpPr>
          <p:cNvPr id="7" name="CasellaDiTesto 6">
            <a:extLst>
              <a:ext uri="{FF2B5EF4-FFF2-40B4-BE49-F238E27FC236}">
                <a16:creationId xmlns:a16="http://schemas.microsoft.com/office/drawing/2014/main" id="{246D9886-BEB3-4BAF-839F-20F91C706E73}"/>
              </a:ext>
            </a:extLst>
          </p:cNvPr>
          <p:cNvSpPr txBox="1"/>
          <p:nvPr/>
        </p:nvSpPr>
        <p:spPr>
          <a:xfrm>
            <a:off x="6630500" y="2751870"/>
            <a:ext cx="2344809" cy="430887"/>
          </a:xfrm>
          <a:prstGeom prst="rect">
            <a:avLst/>
          </a:prstGeom>
          <a:noFill/>
        </p:spPr>
        <p:txBody>
          <a:bodyPr wrap="none" rtlCol="0">
            <a:spAutoFit/>
          </a:bodyPr>
          <a:lstStyle/>
          <a:p>
            <a:r>
              <a:rPr lang="it-IT" sz="2200" dirty="0" err="1">
                <a:latin typeface="+mj-lt"/>
              </a:rPr>
              <a:t>Linearly</a:t>
            </a:r>
            <a:r>
              <a:rPr lang="it-IT" sz="2200" dirty="0">
                <a:latin typeface="+mj-lt"/>
              </a:rPr>
              <a:t> </a:t>
            </a:r>
            <a:r>
              <a:rPr lang="it-IT" sz="2200" dirty="0" err="1">
                <a:latin typeface="+mj-lt"/>
              </a:rPr>
              <a:t>Separable</a:t>
            </a:r>
            <a:r>
              <a:rPr lang="it-IT" sz="2200" dirty="0">
                <a:latin typeface="+mj-lt"/>
              </a:rPr>
              <a:t>!</a:t>
            </a:r>
          </a:p>
        </p:txBody>
      </p:sp>
      <p:pic>
        <p:nvPicPr>
          <p:cNvPr id="8" name="Immagine 7">
            <a:extLst>
              <a:ext uri="{FF2B5EF4-FFF2-40B4-BE49-F238E27FC236}">
                <a16:creationId xmlns:a16="http://schemas.microsoft.com/office/drawing/2014/main" id="{B11C95F3-06C5-401E-BCC1-B90E3EBCFCD1}"/>
              </a:ext>
            </a:extLst>
          </p:cNvPr>
          <p:cNvPicPr>
            <a:picLocks noChangeAspect="1"/>
          </p:cNvPicPr>
          <p:nvPr/>
        </p:nvPicPr>
        <p:blipFill>
          <a:blip r:embed="rId3"/>
          <a:stretch>
            <a:fillRect/>
          </a:stretch>
        </p:blipFill>
        <p:spPr>
          <a:xfrm>
            <a:off x="785349" y="4523211"/>
            <a:ext cx="3292125" cy="784928"/>
          </a:xfrm>
          <a:prstGeom prst="rect">
            <a:avLst/>
          </a:prstGeom>
        </p:spPr>
      </p:pic>
    </p:spTree>
    <p:extLst>
      <p:ext uri="{BB962C8B-B14F-4D97-AF65-F5344CB8AC3E}">
        <p14:creationId xmlns:p14="http://schemas.microsoft.com/office/powerpoint/2010/main" val="1705736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AA8BB6-0132-4F31-8A0C-09B69313FEF1}"/>
              </a:ext>
            </a:extLst>
          </p:cNvPr>
          <p:cNvSpPr>
            <a:spLocks noGrp="1"/>
          </p:cNvSpPr>
          <p:nvPr>
            <p:ph type="title"/>
          </p:nvPr>
        </p:nvSpPr>
        <p:spPr/>
        <p:txBody>
          <a:bodyPr>
            <a:normAutofit fontScale="90000"/>
          </a:bodyPr>
          <a:lstStyle/>
          <a:p>
            <a:r>
              <a:rPr lang="it-IT" dirty="0" err="1"/>
              <a:t>What</a:t>
            </a:r>
            <a:r>
              <a:rPr lang="it-IT" dirty="0"/>
              <a:t> </a:t>
            </a:r>
            <a:r>
              <a:rPr lang="it-IT" dirty="0" err="1"/>
              <a:t>if</a:t>
            </a:r>
            <a:r>
              <a:rPr lang="it-IT" dirty="0"/>
              <a:t> the </a:t>
            </a:r>
            <a:r>
              <a:rPr lang="it-IT" dirty="0" err="1"/>
              <a:t>problem</a:t>
            </a:r>
            <a:r>
              <a:rPr lang="it-IT" dirty="0"/>
              <a:t> </a:t>
            </a:r>
            <a:r>
              <a:rPr lang="it-IT" dirty="0" err="1"/>
              <a:t>is</a:t>
            </a:r>
            <a:r>
              <a:rPr lang="it-IT" dirty="0"/>
              <a:t> non-linear?
</a:t>
            </a:r>
          </a:p>
        </p:txBody>
      </p:sp>
      <p:sp>
        <p:nvSpPr>
          <p:cNvPr id="3" name="Segnaposto contenuto 2">
            <a:extLst>
              <a:ext uri="{FF2B5EF4-FFF2-40B4-BE49-F238E27FC236}">
                <a16:creationId xmlns:a16="http://schemas.microsoft.com/office/drawing/2014/main" id="{7FE44205-C002-4FBC-9F1D-830ECDEAEA9F}"/>
              </a:ext>
            </a:extLst>
          </p:cNvPr>
          <p:cNvSpPr>
            <a:spLocks noGrp="1"/>
          </p:cNvSpPr>
          <p:nvPr>
            <p:ph idx="1"/>
          </p:nvPr>
        </p:nvSpPr>
        <p:spPr/>
        <p:txBody>
          <a:bodyPr/>
          <a:lstStyle/>
          <a:p>
            <a:r>
              <a:rPr lang="en-US" dirty="0">
                <a:latin typeface="+mj-lt"/>
              </a:rPr>
              <a:t>We can't find a separation hyperplane that divides all the samples correctly!</a:t>
            </a:r>
            <a:endParaRPr lang="it-IT" dirty="0">
              <a:latin typeface="+mj-lt"/>
            </a:endParaRPr>
          </a:p>
          <a:p>
            <a:endParaRPr lang="it-IT" dirty="0">
              <a:latin typeface="+mj-lt"/>
            </a:endParaRPr>
          </a:p>
        </p:txBody>
      </p:sp>
      <p:sp>
        <p:nvSpPr>
          <p:cNvPr id="4" name="Segnaposto data 3">
            <a:extLst>
              <a:ext uri="{FF2B5EF4-FFF2-40B4-BE49-F238E27FC236}">
                <a16:creationId xmlns:a16="http://schemas.microsoft.com/office/drawing/2014/main" id="{01FCAC9D-AA63-4C43-A267-49E70896410E}"/>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BE2BD179-7F64-480A-A000-CB74C43C1204}"/>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E81B9DDD-4E76-4CE5-9D42-C3D70EE0C54E}"/>
              </a:ext>
            </a:extLst>
          </p:cNvPr>
          <p:cNvSpPr>
            <a:spLocks noGrp="1"/>
          </p:cNvSpPr>
          <p:nvPr>
            <p:ph type="sldNum" sz="quarter" idx="12"/>
          </p:nvPr>
        </p:nvSpPr>
        <p:spPr/>
        <p:txBody>
          <a:bodyPr/>
          <a:lstStyle/>
          <a:p>
            <a:fld id="{226B8C62-C06C-4250-AB5D-F6F21F07547B}" type="slidenum">
              <a:rPr lang="it-IT" smtClean="0"/>
              <a:t>4</a:t>
            </a:fld>
            <a:endParaRPr lang="it-IT"/>
          </a:p>
        </p:txBody>
      </p:sp>
      <p:pic>
        <p:nvPicPr>
          <p:cNvPr id="7" name="Immagine 6">
            <a:extLst>
              <a:ext uri="{FF2B5EF4-FFF2-40B4-BE49-F238E27FC236}">
                <a16:creationId xmlns:a16="http://schemas.microsoft.com/office/drawing/2014/main" id="{789C4F1D-6E25-4557-A057-09FEE60560E8}"/>
              </a:ext>
            </a:extLst>
          </p:cNvPr>
          <p:cNvPicPr>
            <a:picLocks noChangeAspect="1"/>
          </p:cNvPicPr>
          <p:nvPr/>
        </p:nvPicPr>
        <p:blipFill rotWithShape="1">
          <a:blip r:embed="rId2"/>
          <a:srcRect b="3093"/>
          <a:stretch/>
        </p:blipFill>
        <p:spPr>
          <a:xfrm>
            <a:off x="5132930" y="3700369"/>
            <a:ext cx="3838514" cy="2316585"/>
          </a:xfrm>
          <a:prstGeom prst="rect">
            <a:avLst/>
          </a:prstGeom>
        </p:spPr>
      </p:pic>
      <p:sp>
        <p:nvSpPr>
          <p:cNvPr id="8" name="CasellaDiTesto 7">
            <a:extLst>
              <a:ext uri="{FF2B5EF4-FFF2-40B4-BE49-F238E27FC236}">
                <a16:creationId xmlns:a16="http://schemas.microsoft.com/office/drawing/2014/main" id="{420A1CE1-6318-4427-8547-FFFE281F7DBA}"/>
              </a:ext>
            </a:extLst>
          </p:cNvPr>
          <p:cNvSpPr txBox="1"/>
          <p:nvPr/>
        </p:nvSpPr>
        <p:spPr>
          <a:xfrm>
            <a:off x="5637729" y="3157631"/>
            <a:ext cx="2828916" cy="430887"/>
          </a:xfrm>
          <a:prstGeom prst="rect">
            <a:avLst/>
          </a:prstGeom>
          <a:noFill/>
        </p:spPr>
        <p:txBody>
          <a:bodyPr wrap="none" rtlCol="0">
            <a:spAutoFit/>
          </a:bodyPr>
          <a:lstStyle/>
          <a:p>
            <a:r>
              <a:rPr lang="it-IT" sz="2200" dirty="0">
                <a:latin typeface="+mj-lt"/>
              </a:rPr>
              <a:t>Not </a:t>
            </a:r>
            <a:r>
              <a:rPr lang="it-IT" sz="2200" dirty="0" err="1">
                <a:latin typeface="+mj-lt"/>
              </a:rPr>
              <a:t>Linearly</a:t>
            </a:r>
            <a:r>
              <a:rPr lang="it-IT" sz="2200" dirty="0">
                <a:latin typeface="+mj-lt"/>
              </a:rPr>
              <a:t> </a:t>
            </a:r>
            <a:r>
              <a:rPr lang="it-IT" sz="2200" dirty="0" err="1">
                <a:latin typeface="+mj-lt"/>
              </a:rPr>
              <a:t>Separable</a:t>
            </a:r>
            <a:r>
              <a:rPr lang="it-IT" sz="2200" dirty="0">
                <a:latin typeface="+mj-lt"/>
              </a:rPr>
              <a:t>!</a:t>
            </a:r>
          </a:p>
        </p:txBody>
      </p:sp>
      <mc:AlternateContent xmlns:mc="http://schemas.openxmlformats.org/markup-compatibility/2006">
        <mc:Choice xmlns:a14="http://schemas.microsoft.com/office/drawing/2010/main" Requires="a14">
          <p:sp>
            <p:nvSpPr>
              <p:cNvPr id="9" name="CasellaDiTesto 8">
                <a:extLst>
                  <a:ext uri="{FF2B5EF4-FFF2-40B4-BE49-F238E27FC236}">
                    <a16:creationId xmlns:a16="http://schemas.microsoft.com/office/drawing/2014/main" id="{FBBC9ECF-EAD1-4CBF-ADDF-A505C33FE6CF}"/>
                  </a:ext>
                </a:extLst>
              </p:cNvPr>
              <p:cNvSpPr txBox="1"/>
              <p:nvPr/>
            </p:nvSpPr>
            <p:spPr>
              <a:xfrm>
                <a:off x="628650" y="2896504"/>
                <a:ext cx="3943350"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j-lt"/>
                  </a:rPr>
                  <a:t>Introduction of </a:t>
                </a:r>
                <a:r>
                  <a:rPr lang="en-US" sz="2000" dirty="0">
                    <a:solidFill>
                      <a:srgbClr val="FF0000"/>
                    </a:solidFill>
                    <a:latin typeface="+mj-lt"/>
                  </a:rPr>
                  <a:t>Slack variables </a:t>
                </a:r>
                <a14:m>
                  <m:oMath xmlns:m="http://schemas.openxmlformats.org/officeDocument/2006/math">
                    <m:sSub>
                      <m:sSubPr>
                        <m:ctrlPr>
                          <a:rPr lang="en-US" sz="2000" i="1" smtClean="0">
                            <a:solidFill>
                              <a:srgbClr val="FF0000"/>
                            </a:solidFill>
                            <a:latin typeface="Cambria Math" panose="02040503050406030204" pitchFamily="18" charset="0"/>
                          </a:rPr>
                        </m:ctrlPr>
                      </m:sSubPr>
                      <m:e>
                        <m:r>
                          <m:rPr>
                            <m:nor/>
                          </m:rPr>
                          <a:rPr lang="el-GR" smtClean="0">
                            <a:solidFill>
                              <a:srgbClr val="FF0000"/>
                            </a:solidFill>
                          </a:rPr>
                          <m:t>ξ</m:t>
                        </m:r>
                        <m:r>
                          <m:rPr>
                            <m:nor/>
                          </m:rPr>
                          <a:rPr lang="el-GR"/>
                          <m:t> </m:t>
                        </m:r>
                      </m:e>
                      <m:sub>
                        <m:r>
                          <a:rPr lang="en-US" sz="2000" b="0" i="1" smtClean="0">
                            <a:solidFill>
                              <a:srgbClr val="FF0000"/>
                            </a:solidFill>
                            <a:latin typeface="Cambria Math" panose="02040503050406030204" pitchFamily="18" charset="0"/>
                          </a:rPr>
                          <m:t>𝑖</m:t>
                        </m:r>
                      </m:sub>
                    </m:sSub>
                  </m:oMath>
                </a14:m>
                <a:r>
                  <a:rPr lang="en-US" sz="2000" dirty="0">
                    <a:latin typeface="+mj-lt"/>
                  </a:rPr>
                  <a:t> that allow some SV to exceed the margin and a parameter C indicating the wrong classification cost.</a:t>
                </a:r>
              </a:p>
              <a:p>
                <a:pPr marL="342900" indent="-342900">
                  <a:buFont typeface="Arial" panose="020B0604020202020204" pitchFamily="34" charset="0"/>
                  <a:buChar char="•"/>
                </a:pPr>
                <a:endParaRPr lang="en-US" sz="2000" dirty="0">
                  <a:latin typeface="+mj-lt"/>
                </a:endParaRPr>
              </a:p>
              <a:p>
                <a:pPr marL="342900" indent="-342900">
                  <a:buFont typeface="Arial" panose="020B0604020202020204" pitchFamily="34" charset="0"/>
                  <a:buChar char="•"/>
                </a:pPr>
                <a:r>
                  <a:rPr lang="en-US" sz="2000" dirty="0">
                    <a:solidFill>
                      <a:srgbClr val="FF0000"/>
                    </a:solidFill>
                    <a:latin typeface="+mj-lt"/>
                  </a:rPr>
                  <a:t>Kernel trick</a:t>
                </a:r>
                <a:r>
                  <a:rPr lang="en-US" sz="2000" dirty="0">
                    <a:latin typeface="+mj-lt"/>
                  </a:rPr>
                  <a:t>: Map data in another,  higher-dimensional space through functions called Kernels.</a:t>
                </a:r>
                <a:endParaRPr lang="it-IT" sz="2000" dirty="0">
                  <a:latin typeface="+mj-lt"/>
                </a:endParaRPr>
              </a:p>
            </p:txBody>
          </p:sp>
        </mc:Choice>
        <mc:Fallback>
          <p:sp>
            <p:nvSpPr>
              <p:cNvPr id="9" name="CasellaDiTesto 8">
                <a:extLst>
                  <a:ext uri="{FF2B5EF4-FFF2-40B4-BE49-F238E27FC236}">
                    <a16:creationId xmlns:a16="http://schemas.microsoft.com/office/drawing/2014/main" id="{FBBC9ECF-EAD1-4CBF-ADDF-A505C33FE6CF}"/>
                  </a:ext>
                </a:extLst>
              </p:cNvPr>
              <p:cNvSpPr txBox="1">
                <a:spLocks noRot="1" noChangeAspect="1" noMove="1" noResize="1" noEditPoints="1" noAdjustHandles="1" noChangeArrowheads="1" noChangeShapeType="1" noTextEdit="1"/>
              </p:cNvSpPr>
              <p:nvPr/>
            </p:nvSpPr>
            <p:spPr>
              <a:xfrm>
                <a:off x="628650" y="2896504"/>
                <a:ext cx="3943350" cy="2862322"/>
              </a:xfrm>
              <a:prstGeom prst="rect">
                <a:avLst/>
              </a:prstGeom>
              <a:blipFill>
                <a:blip r:embed="rId3"/>
                <a:stretch>
                  <a:fillRect l="-1391" t="-1064" r="-4173" b="-2766"/>
                </a:stretch>
              </a:blipFill>
            </p:spPr>
            <p:txBody>
              <a:bodyPr/>
              <a:lstStyle/>
              <a:p>
                <a:r>
                  <a:rPr lang="en-US">
                    <a:noFill/>
                  </a:rPr>
                  <a:t> </a:t>
                </a:r>
              </a:p>
            </p:txBody>
          </p:sp>
        </mc:Fallback>
      </mc:AlternateContent>
    </p:spTree>
    <p:extLst>
      <p:ext uri="{BB962C8B-B14F-4D97-AF65-F5344CB8AC3E}">
        <p14:creationId xmlns:p14="http://schemas.microsoft.com/office/powerpoint/2010/main" val="3607900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01FCAC9D-AA63-4C43-A267-49E70896410E}"/>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BE2BD179-7F64-480A-A000-CB74C43C1204}"/>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E81B9DDD-4E76-4CE5-9D42-C3D70EE0C54E}"/>
              </a:ext>
            </a:extLst>
          </p:cNvPr>
          <p:cNvSpPr>
            <a:spLocks noGrp="1"/>
          </p:cNvSpPr>
          <p:nvPr>
            <p:ph type="sldNum" sz="quarter" idx="12"/>
          </p:nvPr>
        </p:nvSpPr>
        <p:spPr/>
        <p:txBody>
          <a:bodyPr/>
          <a:lstStyle/>
          <a:p>
            <a:fld id="{226B8C62-C06C-4250-AB5D-F6F21F07547B}" type="slidenum">
              <a:rPr lang="it-IT" smtClean="0"/>
              <a:t>5</a:t>
            </a:fld>
            <a:endParaRPr lang="it-IT"/>
          </a:p>
        </p:txBody>
      </p:sp>
      <p:pic>
        <p:nvPicPr>
          <p:cNvPr id="14" name="Immagine 9">
            <a:extLst>
              <a:ext uri="{FF2B5EF4-FFF2-40B4-BE49-F238E27FC236}">
                <a16:creationId xmlns:a16="http://schemas.microsoft.com/office/drawing/2014/main" id="{9118C34B-0B79-4C13-9D74-6AEBDEF488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0578" y="1552933"/>
            <a:ext cx="5002844" cy="3752133"/>
          </a:xfrm>
          <a:prstGeom prst="rect">
            <a:avLst/>
          </a:prstGeom>
        </p:spPr>
      </p:pic>
    </p:spTree>
    <p:extLst>
      <p:ext uri="{BB962C8B-B14F-4D97-AF65-F5344CB8AC3E}">
        <p14:creationId xmlns:p14="http://schemas.microsoft.com/office/powerpoint/2010/main" val="141824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9B04A12-FD1E-42AC-A35F-89D8E6F57D05}"/>
              </a:ext>
            </a:extLst>
          </p:cNvPr>
          <p:cNvSpPr>
            <a:spLocks noGrp="1"/>
          </p:cNvSpPr>
          <p:nvPr>
            <p:ph type="title"/>
          </p:nvPr>
        </p:nvSpPr>
        <p:spPr/>
        <p:txBody>
          <a:bodyPr/>
          <a:lstStyle/>
          <a:p>
            <a:r>
              <a:rPr lang="it-IT" dirty="0" err="1"/>
              <a:t>Examples</a:t>
            </a:r>
            <a:r>
              <a:rPr lang="it-IT" dirty="0"/>
              <a:t> of kernel </a:t>
            </a:r>
            <a:r>
              <a:rPr lang="it-IT" dirty="0" err="1"/>
              <a:t>functions</a:t>
            </a:r>
            <a:endParaRPr lang="it-IT" dirty="0"/>
          </a:p>
        </p:txBody>
      </p:sp>
      <p:sp>
        <p:nvSpPr>
          <p:cNvPr id="4" name="Segnaposto data 3">
            <a:extLst>
              <a:ext uri="{FF2B5EF4-FFF2-40B4-BE49-F238E27FC236}">
                <a16:creationId xmlns:a16="http://schemas.microsoft.com/office/drawing/2014/main" id="{B604823D-A73D-4055-9299-97F0D1FFDADE}"/>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7B2C65CC-F91D-4D18-A7BB-63FE618514E0}"/>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EA2424E9-FFE6-4296-A3EE-A19E452CC9CB}"/>
              </a:ext>
            </a:extLst>
          </p:cNvPr>
          <p:cNvSpPr>
            <a:spLocks noGrp="1"/>
          </p:cNvSpPr>
          <p:nvPr>
            <p:ph type="sldNum" sz="quarter" idx="12"/>
          </p:nvPr>
        </p:nvSpPr>
        <p:spPr/>
        <p:txBody>
          <a:bodyPr/>
          <a:lstStyle/>
          <a:p>
            <a:fld id="{226B8C62-C06C-4250-AB5D-F6F21F07547B}" type="slidenum">
              <a:rPr lang="it-IT" smtClean="0"/>
              <a:t>6</a:t>
            </a:fld>
            <a:endParaRPr lang="it-IT"/>
          </a:p>
        </p:txBody>
      </p:sp>
      <p:pic>
        <p:nvPicPr>
          <p:cNvPr id="7" name="Immagine 6">
            <a:extLst>
              <a:ext uri="{FF2B5EF4-FFF2-40B4-BE49-F238E27FC236}">
                <a16:creationId xmlns:a16="http://schemas.microsoft.com/office/drawing/2014/main" id="{1D488AE1-5CA4-462E-8697-4BDC2C311D11}"/>
              </a:ext>
            </a:extLst>
          </p:cNvPr>
          <p:cNvPicPr>
            <a:picLocks noChangeAspect="1"/>
          </p:cNvPicPr>
          <p:nvPr/>
        </p:nvPicPr>
        <p:blipFill>
          <a:blip r:embed="rId2"/>
          <a:stretch>
            <a:fillRect/>
          </a:stretch>
        </p:blipFill>
        <p:spPr>
          <a:xfrm>
            <a:off x="628650" y="1805381"/>
            <a:ext cx="7491296" cy="3759677"/>
          </a:xfrm>
          <a:prstGeom prst="rect">
            <a:avLst/>
          </a:prstGeom>
        </p:spPr>
      </p:pic>
    </p:spTree>
    <p:extLst>
      <p:ext uri="{BB962C8B-B14F-4D97-AF65-F5344CB8AC3E}">
        <p14:creationId xmlns:p14="http://schemas.microsoft.com/office/powerpoint/2010/main" val="3519199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BA7AE6-929B-489C-BAF0-62DC1DD80247}"/>
              </a:ext>
            </a:extLst>
          </p:cNvPr>
          <p:cNvSpPr>
            <a:spLocks noGrp="1"/>
          </p:cNvSpPr>
          <p:nvPr>
            <p:ph type="title"/>
          </p:nvPr>
        </p:nvSpPr>
        <p:spPr/>
        <p:txBody>
          <a:bodyPr/>
          <a:lstStyle/>
          <a:p>
            <a:r>
              <a:rPr lang="it-IT" dirty="0"/>
              <a:t>SVM in </a:t>
            </a:r>
            <a:r>
              <a:rPr lang="it-IT" dirty="0" err="1"/>
              <a:t>Sklearn</a:t>
            </a:r>
            <a:endParaRPr lang="it-IT" dirty="0"/>
          </a:p>
        </p:txBody>
      </p:sp>
      <p:sp>
        <p:nvSpPr>
          <p:cNvPr id="3" name="Segnaposto contenuto 2">
            <a:extLst>
              <a:ext uri="{FF2B5EF4-FFF2-40B4-BE49-F238E27FC236}">
                <a16:creationId xmlns:a16="http://schemas.microsoft.com/office/drawing/2014/main" id="{EDE2FC98-E9BE-45D8-A462-852931407ABB}"/>
              </a:ext>
            </a:extLst>
          </p:cNvPr>
          <p:cNvSpPr>
            <a:spLocks noGrp="1"/>
          </p:cNvSpPr>
          <p:nvPr>
            <p:ph idx="1"/>
          </p:nvPr>
        </p:nvSpPr>
        <p:spPr>
          <a:xfrm>
            <a:off x="628650" y="1855122"/>
            <a:ext cx="7886700" cy="4351338"/>
          </a:xfrm>
        </p:spPr>
        <p:txBody>
          <a:bodyPr>
            <a:normAutofit/>
          </a:bodyPr>
          <a:lstStyle/>
          <a:p>
            <a:r>
              <a:rPr lang="en-US" sz="2400" dirty="0">
                <a:latin typeface="+mj-lt"/>
              </a:rPr>
              <a:t>The SVM classification algorithm can be implemented through the </a:t>
            </a:r>
            <a:r>
              <a:rPr lang="en-US" sz="2400" dirty="0" err="1">
                <a:latin typeface="+mj-lt"/>
                <a:hlinkClick r:id="rId2"/>
              </a:rPr>
              <a:t>Sklearn</a:t>
            </a:r>
            <a:r>
              <a:rPr lang="en-US" sz="2400" dirty="0">
                <a:latin typeface="+mj-lt"/>
                <a:hlinkClick r:id="rId2"/>
              </a:rPr>
              <a:t> library </a:t>
            </a:r>
            <a:r>
              <a:rPr lang="it-IT" sz="2400" dirty="0">
                <a:latin typeface="+mj-lt"/>
              </a:rPr>
              <a:t>(</a:t>
            </a:r>
            <a:r>
              <a:rPr lang="it-IT" sz="2400" dirty="0">
                <a:latin typeface="+mj-lt"/>
                <a:hlinkClick r:id="rId3"/>
              </a:rPr>
              <a:t>https://scikit-learn.org/stable/modules/generated/sklearn.svm.SVC.html#sklearn.svm.SVC</a:t>
            </a:r>
            <a:r>
              <a:rPr lang="it-IT" sz="2400" dirty="0">
                <a:latin typeface="+mj-lt"/>
              </a:rPr>
              <a:t> )</a:t>
            </a:r>
          </a:p>
          <a:p>
            <a:endParaRPr lang="it-IT" sz="2400" dirty="0">
              <a:latin typeface="+mj-lt"/>
            </a:endParaRPr>
          </a:p>
          <a:p>
            <a:r>
              <a:rPr lang="it-IT" sz="2400" dirty="0">
                <a:latin typeface="+mj-lt"/>
              </a:rPr>
              <a:t>How?</a:t>
            </a:r>
          </a:p>
          <a:p>
            <a:pPr marL="914400" lvl="1" indent="-457200">
              <a:buFont typeface="+mj-lt"/>
              <a:buAutoNum type="arabicPeriod"/>
            </a:pPr>
            <a:r>
              <a:rPr lang="it-IT" sz="2000" dirty="0">
                <a:latin typeface="+mj-lt"/>
              </a:rPr>
              <a:t>Model </a:t>
            </a:r>
            <a:r>
              <a:rPr lang="it-IT" sz="2000" dirty="0" err="1">
                <a:latin typeface="+mj-lt"/>
              </a:rPr>
              <a:t>initialization</a:t>
            </a:r>
            <a:r>
              <a:rPr lang="it-IT" sz="2000" dirty="0">
                <a:latin typeface="+mj-lt"/>
              </a:rPr>
              <a:t> (kernel </a:t>
            </a:r>
            <a:r>
              <a:rPr lang="it-IT" sz="2000" dirty="0" err="1">
                <a:latin typeface="+mj-lt"/>
              </a:rPr>
              <a:t>specific</a:t>
            </a:r>
            <a:r>
              <a:rPr lang="it-IT" sz="2000" dirty="0">
                <a:latin typeface="+mj-lt"/>
              </a:rPr>
              <a:t>): </a:t>
            </a:r>
            <a:r>
              <a:rPr lang="it-IT" sz="2000" dirty="0">
                <a:highlight>
                  <a:srgbClr val="FFFF00"/>
                </a:highlight>
                <a:latin typeface="+mj-lt"/>
              </a:rPr>
              <a:t>model = SVC(…)</a:t>
            </a:r>
          </a:p>
          <a:p>
            <a:pPr marL="914400" lvl="1" indent="-457200">
              <a:buFont typeface="+mj-lt"/>
              <a:buAutoNum type="arabicPeriod"/>
            </a:pPr>
            <a:r>
              <a:rPr lang="en-US" sz="2000" dirty="0">
                <a:latin typeface="+mj-lt"/>
              </a:rPr>
              <a:t>Model fit (training to get w and b): </a:t>
            </a:r>
            <a:r>
              <a:rPr lang="it-IT" sz="2000" dirty="0" err="1">
                <a:highlight>
                  <a:srgbClr val="FFFF00"/>
                </a:highlight>
                <a:latin typeface="+mj-lt"/>
              </a:rPr>
              <a:t>model.fit</a:t>
            </a:r>
            <a:r>
              <a:rPr lang="it-IT" sz="2000" dirty="0">
                <a:highlight>
                  <a:srgbClr val="FFFF00"/>
                </a:highlight>
                <a:latin typeface="+mj-lt"/>
              </a:rPr>
              <a:t>()</a:t>
            </a:r>
          </a:p>
          <a:p>
            <a:pPr marL="914400" lvl="1" indent="-457200">
              <a:buFont typeface="+mj-lt"/>
              <a:buAutoNum type="arabicPeriod"/>
            </a:pPr>
            <a:r>
              <a:rPr lang="it-IT" sz="2000" dirty="0" err="1">
                <a:latin typeface="+mj-lt"/>
              </a:rPr>
              <a:t>Classification</a:t>
            </a:r>
            <a:r>
              <a:rPr lang="it-IT" sz="2000" dirty="0">
                <a:latin typeface="+mj-lt"/>
              </a:rPr>
              <a:t> of test </a:t>
            </a:r>
            <a:r>
              <a:rPr lang="it-IT" sz="2000" dirty="0" err="1">
                <a:latin typeface="+mj-lt"/>
              </a:rPr>
              <a:t>elements</a:t>
            </a:r>
            <a:r>
              <a:rPr lang="it-IT" sz="2000" dirty="0">
                <a:latin typeface="+mj-lt"/>
              </a:rPr>
              <a:t>: </a:t>
            </a:r>
            <a:r>
              <a:rPr lang="it-IT" sz="2000" dirty="0" err="1">
                <a:highlight>
                  <a:srgbClr val="FFFF00"/>
                </a:highlight>
                <a:latin typeface="+mj-lt"/>
              </a:rPr>
              <a:t>model.predict</a:t>
            </a:r>
            <a:r>
              <a:rPr lang="it-IT" sz="2000" dirty="0">
                <a:highlight>
                  <a:srgbClr val="FFFF00"/>
                </a:highlight>
                <a:latin typeface="+mj-lt"/>
              </a:rPr>
              <a:t>(x)   </a:t>
            </a:r>
          </a:p>
        </p:txBody>
      </p:sp>
      <p:sp>
        <p:nvSpPr>
          <p:cNvPr id="4" name="Segnaposto data 3">
            <a:extLst>
              <a:ext uri="{FF2B5EF4-FFF2-40B4-BE49-F238E27FC236}">
                <a16:creationId xmlns:a16="http://schemas.microsoft.com/office/drawing/2014/main" id="{5070E886-7FD1-48E3-BF0D-BE61F79110AB}"/>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A3ADA19E-28A8-4A36-B744-3B948E0A92C7}"/>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9A6D89A9-BDB3-4A62-B51C-B10F1B031455}"/>
              </a:ext>
            </a:extLst>
          </p:cNvPr>
          <p:cNvSpPr>
            <a:spLocks noGrp="1"/>
          </p:cNvSpPr>
          <p:nvPr>
            <p:ph type="sldNum" sz="quarter" idx="12"/>
          </p:nvPr>
        </p:nvSpPr>
        <p:spPr/>
        <p:txBody>
          <a:bodyPr/>
          <a:lstStyle/>
          <a:p>
            <a:fld id="{226B8C62-C06C-4250-AB5D-F6F21F07547B}" type="slidenum">
              <a:rPr lang="it-IT" smtClean="0"/>
              <a:t>7</a:t>
            </a:fld>
            <a:endParaRPr lang="it-IT"/>
          </a:p>
        </p:txBody>
      </p:sp>
      <p:sp>
        <p:nvSpPr>
          <p:cNvPr id="7" name="CasellaDiTesto 6">
            <a:extLst>
              <a:ext uri="{FF2B5EF4-FFF2-40B4-BE49-F238E27FC236}">
                <a16:creationId xmlns:a16="http://schemas.microsoft.com/office/drawing/2014/main" id="{5A89801E-58AD-4ABE-A21A-3155623A4894}"/>
              </a:ext>
            </a:extLst>
          </p:cNvPr>
          <p:cNvSpPr txBox="1"/>
          <p:nvPr/>
        </p:nvSpPr>
        <p:spPr>
          <a:xfrm>
            <a:off x="3392743" y="8691716"/>
            <a:ext cx="184731" cy="369332"/>
          </a:xfrm>
          <a:prstGeom prst="rect">
            <a:avLst/>
          </a:prstGeom>
          <a:noFill/>
        </p:spPr>
        <p:txBody>
          <a:bodyPr wrap="none" rtlCol="0">
            <a:spAutoFit/>
          </a:bodyPr>
          <a:lstStyle/>
          <a:p>
            <a:endParaRPr lang="it-IT" dirty="0"/>
          </a:p>
        </p:txBody>
      </p:sp>
    </p:spTree>
    <p:extLst>
      <p:ext uri="{BB962C8B-B14F-4D97-AF65-F5344CB8AC3E}">
        <p14:creationId xmlns:p14="http://schemas.microsoft.com/office/powerpoint/2010/main" val="1925201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A27A50E-EA3D-4E8E-9785-B70E64FB2A97}"/>
              </a:ext>
            </a:extLst>
          </p:cNvPr>
          <p:cNvSpPr>
            <a:spLocks noGrp="1"/>
          </p:cNvSpPr>
          <p:nvPr>
            <p:ph type="title"/>
          </p:nvPr>
        </p:nvSpPr>
        <p:spPr/>
        <p:txBody>
          <a:bodyPr/>
          <a:lstStyle/>
          <a:p>
            <a:r>
              <a:rPr lang="it-IT" dirty="0"/>
              <a:t>Evaluation</a:t>
            </a:r>
          </a:p>
        </p:txBody>
      </p:sp>
      <p:sp>
        <p:nvSpPr>
          <p:cNvPr id="3" name="Segnaposto contenuto 2">
            <a:extLst>
              <a:ext uri="{FF2B5EF4-FFF2-40B4-BE49-F238E27FC236}">
                <a16:creationId xmlns:a16="http://schemas.microsoft.com/office/drawing/2014/main" id="{B5948536-1B1F-4C4F-968B-FF96086708E6}"/>
              </a:ext>
            </a:extLst>
          </p:cNvPr>
          <p:cNvSpPr>
            <a:spLocks noGrp="1"/>
          </p:cNvSpPr>
          <p:nvPr>
            <p:ph idx="1"/>
          </p:nvPr>
        </p:nvSpPr>
        <p:spPr>
          <a:xfrm>
            <a:off x="510970" y="1641629"/>
            <a:ext cx="8122060" cy="4351338"/>
          </a:xfrm>
        </p:spPr>
        <p:txBody>
          <a:bodyPr/>
          <a:lstStyle/>
          <a:p>
            <a:r>
              <a:rPr lang="en-US" dirty="0">
                <a:latin typeface="+mj-lt"/>
              </a:rPr>
              <a:t>It is imperative to understand how a classifier behaves quantitatively.</a:t>
            </a:r>
          </a:p>
          <a:p>
            <a:endParaRPr lang="it-IT" dirty="0">
              <a:latin typeface="+mj-lt"/>
            </a:endParaRPr>
          </a:p>
          <a:p>
            <a:r>
              <a:rPr lang="it-IT" dirty="0" err="1">
                <a:latin typeface="+mj-lt"/>
              </a:rPr>
              <a:t>We</a:t>
            </a:r>
            <a:r>
              <a:rPr lang="it-IT" dirty="0">
                <a:latin typeface="+mj-lt"/>
              </a:rPr>
              <a:t> </a:t>
            </a:r>
            <a:r>
              <a:rPr lang="it-IT" dirty="0" err="1">
                <a:latin typeface="+mj-lt"/>
              </a:rPr>
              <a:t>need</a:t>
            </a:r>
            <a:r>
              <a:rPr lang="it-IT" dirty="0">
                <a:latin typeface="+mj-lt"/>
              </a:rPr>
              <a:t> </a:t>
            </a:r>
            <a:r>
              <a:rPr lang="it-IT" dirty="0" err="1">
                <a:latin typeface="+mj-lt"/>
              </a:rPr>
              <a:t>this</a:t>
            </a:r>
            <a:r>
              <a:rPr lang="it-IT" dirty="0">
                <a:latin typeface="+mj-lt"/>
              </a:rPr>
              <a:t> information to:</a:t>
            </a:r>
          </a:p>
          <a:p>
            <a:pPr lvl="1"/>
            <a:r>
              <a:rPr lang="en-US" i="1" dirty="0">
                <a:latin typeface="+mj-lt"/>
              </a:rPr>
              <a:t>Have absolute feedback</a:t>
            </a:r>
            <a:r>
              <a:rPr lang="en-US" dirty="0">
                <a:latin typeface="+mj-lt"/>
              </a:rPr>
              <a:t>: the goodness of a classifier/regressor.
</a:t>
            </a:r>
            <a:r>
              <a:rPr lang="en-US" i="1" dirty="0">
                <a:latin typeface="+mj-lt"/>
              </a:rPr>
              <a:t>Have relative feedback</a:t>
            </a:r>
            <a:r>
              <a:rPr lang="en-US" dirty="0">
                <a:latin typeface="+mj-lt"/>
              </a:rPr>
              <a:t>: the goodness of a classifier/regressor compared to another.</a:t>
            </a:r>
            <a:endParaRPr lang="it-IT" dirty="0">
              <a:latin typeface="+mj-lt"/>
            </a:endParaRPr>
          </a:p>
        </p:txBody>
      </p:sp>
      <p:sp>
        <p:nvSpPr>
          <p:cNvPr id="4" name="Segnaposto data 3">
            <a:extLst>
              <a:ext uri="{FF2B5EF4-FFF2-40B4-BE49-F238E27FC236}">
                <a16:creationId xmlns:a16="http://schemas.microsoft.com/office/drawing/2014/main" id="{779EDC7E-0270-47B6-BFAF-5527A3A3A9D4}"/>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B8C2EE4-6584-465A-9971-4CB4BDF1F570}"/>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38B378B8-8F0B-4742-838B-51AB44D7B523}"/>
              </a:ext>
            </a:extLst>
          </p:cNvPr>
          <p:cNvSpPr>
            <a:spLocks noGrp="1"/>
          </p:cNvSpPr>
          <p:nvPr>
            <p:ph type="sldNum" sz="quarter" idx="12"/>
          </p:nvPr>
        </p:nvSpPr>
        <p:spPr/>
        <p:txBody>
          <a:bodyPr/>
          <a:lstStyle/>
          <a:p>
            <a:fld id="{226B8C62-C06C-4250-AB5D-F6F21F07547B}" type="slidenum">
              <a:rPr lang="it-IT" smtClean="0"/>
              <a:t>8</a:t>
            </a:fld>
            <a:endParaRPr lang="it-IT"/>
          </a:p>
        </p:txBody>
      </p:sp>
    </p:spTree>
    <p:extLst>
      <p:ext uri="{BB962C8B-B14F-4D97-AF65-F5344CB8AC3E}">
        <p14:creationId xmlns:p14="http://schemas.microsoft.com/office/powerpoint/2010/main" val="4108753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2E2552C-246E-4D4E-B921-0CF9764F5053}"/>
              </a:ext>
            </a:extLst>
          </p:cNvPr>
          <p:cNvSpPr>
            <a:spLocks noGrp="1"/>
          </p:cNvSpPr>
          <p:nvPr>
            <p:ph type="title"/>
          </p:nvPr>
        </p:nvSpPr>
        <p:spPr/>
        <p:txBody>
          <a:bodyPr/>
          <a:lstStyle/>
          <a:p>
            <a:r>
              <a:rPr lang="it-IT" dirty="0" err="1"/>
              <a:t>Classification</a:t>
            </a:r>
            <a:r>
              <a:rPr lang="it-IT" dirty="0"/>
              <a:t> </a:t>
            </a:r>
            <a:r>
              <a:rPr lang="it-IT" dirty="0" err="1"/>
              <a:t>evaluation</a:t>
            </a:r>
            <a:r>
              <a:rPr lang="it-IT" dirty="0"/>
              <a:t> </a:t>
            </a:r>
            <a:r>
              <a:rPr lang="it-IT" dirty="0" err="1"/>
              <a:t>metrics</a:t>
            </a:r>
            <a:endParaRPr lang="it-IT" dirty="0"/>
          </a:p>
        </p:txBody>
      </p:sp>
      <p:sp>
        <p:nvSpPr>
          <p:cNvPr id="3" name="Segnaposto contenuto 2">
            <a:extLst>
              <a:ext uri="{FF2B5EF4-FFF2-40B4-BE49-F238E27FC236}">
                <a16:creationId xmlns:a16="http://schemas.microsoft.com/office/drawing/2014/main" id="{55F3C50D-9ADC-4E6A-8B2B-8D7020C01693}"/>
              </a:ext>
            </a:extLst>
          </p:cNvPr>
          <p:cNvSpPr>
            <a:spLocks noGrp="1"/>
          </p:cNvSpPr>
          <p:nvPr>
            <p:ph idx="1"/>
          </p:nvPr>
        </p:nvSpPr>
        <p:spPr/>
        <p:txBody>
          <a:bodyPr>
            <a:normAutofit/>
          </a:bodyPr>
          <a:lstStyle/>
          <a:p>
            <a:r>
              <a:rPr lang="en-US" dirty="0">
                <a:latin typeface="+mj-lt"/>
              </a:rPr>
              <a:t>Accuracy: Number of correct predictions divided by the total number of predictions (dimensionality of the test set):</a:t>
            </a:r>
          </a:p>
          <a:p>
            <a:endParaRPr lang="en-US" dirty="0">
              <a:latin typeface="+mj-lt"/>
            </a:endParaRPr>
          </a:p>
          <a:p>
            <a:endParaRPr lang="en-US" dirty="0">
              <a:latin typeface="+mj-lt"/>
            </a:endParaRPr>
          </a:p>
          <a:p>
            <a:r>
              <a:rPr lang="en-US" dirty="0">
                <a:latin typeface="+mj-lt"/>
              </a:rPr>
              <a:t>Error rate: Number of wrong predictions with respect to the total number of predictions:</a:t>
            </a:r>
            <a:endParaRPr lang="it-IT" dirty="0">
              <a:latin typeface="+mj-lt"/>
            </a:endParaRPr>
          </a:p>
        </p:txBody>
      </p:sp>
      <p:sp>
        <p:nvSpPr>
          <p:cNvPr id="4" name="Segnaposto data 3">
            <a:extLst>
              <a:ext uri="{FF2B5EF4-FFF2-40B4-BE49-F238E27FC236}">
                <a16:creationId xmlns:a16="http://schemas.microsoft.com/office/drawing/2014/main" id="{CF639C4E-567C-4E4D-ACDE-3D762749D88C}"/>
              </a:ext>
            </a:extLst>
          </p:cNvPr>
          <p:cNvSpPr>
            <a:spLocks noGrp="1"/>
          </p:cNvSpPr>
          <p:nvPr>
            <p:ph type="dt" sz="half" idx="10"/>
          </p:nvPr>
        </p:nvSpPr>
        <p:spPr/>
        <p:txBody>
          <a:bodyPr/>
          <a:lstStyle/>
          <a:p>
            <a:r>
              <a:rPr lang="it-IT" dirty="0"/>
              <a:t>Geri Skenderi</a:t>
            </a:r>
          </a:p>
        </p:txBody>
      </p:sp>
      <p:sp>
        <p:nvSpPr>
          <p:cNvPr id="5" name="Segnaposto piè di pagina 4">
            <a:extLst>
              <a:ext uri="{FF2B5EF4-FFF2-40B4-BE49-F238E27FC236}">
                <a16:creationId xmlns:a16="http://schemas.microsoft.com/office/drawing/2014/main" id="{90D7018D-CCF2-4FE0-AD64-5A0BC66E38A1}"/>
              </a:ext>
            </a:extLst>
          </p:cNvPr>
          <p:cNvSpPr>
            <a:spLocks noGrp="1"/>
          </p:cNvSpPr>
          <p:nvPr>
            <p:ph type="ftr" sz="quarter" idx="11"/>
          </p:nvPr>
        </p:nvSpPr>
        <p:spPr/>
        <p:txBody>
          <a:bodyPr/>
          <a:lstStyle/>
          <a:p>
            <a:r>
              <a:rPr lang="it-IT" dirty="0"/>
              <a:t>ML &amp; AI - Lab</a:t>
            </a:r>
          </a:p>
        </p:txBody>
      </p:sp>
      <p:sp>
        <p:nvSpPr>
          <p:cNvPr id="6" name="Segnaposto numero diapositiva 5">
            <a:extLst>
              <a:ext uri="{FF2B5EF4-FFF2-40B4-BE49-F238E27FC236}">
                <a16:creationId xmlns:a16="http://schemas.microsoft.com/office/drawing/2014/main" id="{420C5C94-F6C1-4FA9-8D37-1DF605595A77}"/>
              </a:ext>
            </a:extLst>
          </p:cNvPr>
          <p:cNvSpPr>
            <a:spLocks noGrp="1"/>
          </p:cNvSpPr>
          <p:nvPr>
            <p:ph type="sldNum" sz="quarter" idx="12"/>
          </p:nvPr>
        </p:nvSpPr>
        <p:spPr/>
        <p:txBody>
          <a:bodyPr/>
          <a:lstStyle/>
          <a:p>
            <a:fld id="{226B8C62-C06C-4250-AB5D-F6F21F07547B}" type="slidenum">
              <a:rPr lang="it-IT" smtClean="0"/>
              <a:t>9</a:t>
            </a:fld>
            <a:endParaRPr lang="it-IT"/>
          </a:p>
        </p:txBody>
      </p:sp>
      <mc:AlternateContent xmlns:mc="http://schemas.openxmlformats.org/markup-compatibility/2006" xmlns:a14="http://schemas.microsoft.com/office/drawing/2010/main">
        <mc:Choice Requires="a14">
          <p:sp>
            <p:nvSpPr>
              <p:cNvPr id="7" name="CasellaDiTesto 6">
                <a:extLst>
                  <a:ext uri="{FF2B5EF4-FFF2-40B4-BE49-F238E27FC236}">
                    <a16:creationId xmlns:a16="http://schemas.microsoft.com/office/drawing/2014/main" id="{786CB9CF-32A4-4361-9801-BB3F018C68B4}"/>
                  </a:ext>
                </a:extLst>
              </p:cNvPr>
              <p:cNvSpPr txBox="1"/>
              <p:nvPr/>
            </p:nvSpPr>
            <p:spPr>
              <a:xfrm>
                <a:off x="2516021" y="3225649"/>
                <a:ext cx="4111958" cy="66749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𝑎𝑐𝑐𝑢𝑟𝑎𝑐𝑦</m:t>
                      </m:r>
                      <m:r>
                        <a:rPr lang="it-IT" b="0" i="1" smtClean="0">
                          <a:latin typeface="Cambria Math" panose="02040503050406030204" pitchFamily="18" charset="0"/>
                        </a:rPr>
                        <m:t>= </m:t>
                      </m:r>
                      <m:f>
                        <m:fPr>
                          <m:ctrlPr>
                            <a:rPr lang="it-IT" i="1">
                              <a:latin typeface="Cambria Math" panose="02040503050406030204" pitchFamily="18" charset="0"/>
                            </a:rPr>
                          </m:ctrlPr>
                        </m:fPr>
                        <m:num>
                          <m:r>
                            <a:rPr lang="it-IT" i="1">
                              <a:latin typeface="Cambria Math" panose="02040503050406030204" pitchFamily="18" charset="0"/>
                            </a:rPr>
                            <m:t># </m:t>
                          </m:r>
                          <m:r>
                            <a:rPr lang="it-IT" i="1">
                              <a:latin typeface="Cambria Math" panose="02040503050406030204" pitchFamily="18" charset="0"/>
                            </a:rPr>
                            <m:t>𝑐𝑜𝑟𝑟𝑒𝑐𝑡</m:t>
                          </m:r>
                          <m:r>
                            <a:rPr lang="it-IT" i="1">
                              <a:latin typeface="Cambria Math" panose="02040503050406030204" pitchFamily="18" charset="0"/>
                            </a:rPr>
                            <m:t> </m:t>
                          </m:r>
                          <m:r>
                            <a:rPr lang="it-IT" i="1">
                              <a:latin typeface="Cambria Math" panose="02040503050406030204" pitchFamily="18" charset="0"/>
                            </a:rPr>
                            <m:t>𝑐𝑙𝑎𝑠𝑠𝑖𝑓𝑖𝑐𝑎𝑡𝑖𝑜𝑛𝑠</m:t>
                          </m:r>
                        </m:num>
                        <m:den>
                          <m:r>
                            <a:rPr lang="it-IT" i="1">
                              <a:latin typeface="Cambria Math" panose="02040503050406030204" pitchFamily="18" charset="0"/>
                            </a:rPr>
                            <m:t># </m:t>
                          </m:r>
                          <m:r>
                            <a:rPr lang="it-IT" i="1">
                              <a:latin typeface="Cambria Math" panose="02040503050406030204" pitchFamily="18" charset="0"/>
                            </a:rPr>
                            <m:t>𝑐𝑙𝑎𝑠𝑠𝑖𝑓𝑖𝑐𝑎𝑡𝑖𝑜𝑛𝑠</m:t>
                          </m:r>
                        </m:den>
                      </m:f>
                    </m:oMath>
                  </m:oMathPara>
                </a14:m>
                <a:endParaRPr lang="it-IT" dirty="0"/>
              </a:p>
            </p:txBody>
          </p:sp>
        </mc:Choice>
        <mc:Fallback xmlns="">
          <p:sp>
            <p:nvSpPr>
              <p:cNvPr id="7" name="CasellaDiTesto 6">
                <a:extLst>
                  <a:ext uri="{FF2B5EF4-FFF2-40B4-BE49-F238E27FC236}">
                    <a16:creationId xmlns:a16="http://schemas.microsoft.com/office/drawing/2014/main" id="{786CB9CF-32A4-4361-9801-BB3F018C68B4}"/>
                  </a:ext>
                </a:extLst>
              </p:cNvPr>
              <p:cNvSpPr txBox="1">
                <a:spLocks noRot="1" noChangeAspect="1" noMove="1" noResize="1" noEditPoints="1" noAdjustHandles="1" noChangeArrowheads="1" noChangeShapeType="1" noTextEdit="1"/>
              </p:cNvSpPr>
              <p:nvPr/>
            </p:nvSpPr>
            <p:spPr>
              <a:xfrm>
                <a:off x="2516021" y="3225649"/>
                <a:ext cx="4111958" cy="667490"/>
              </a:xfrm>
              <a:prstGeom prst="rect">
                <a:avLst/>
              </a:prstGeom>
              <a:blipFill>
                <a:blip r:embed="rId2"/>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BA1D6110-BFB6-4FE6-9691-768D3CDDA865}"/>
                  </a:ext>
                </a:extLst>
              </p:cNvPr>
              <p:cNvSpPr txBox="1"/>
              <p:nvPr/>
            </p:nvSpPr>
            <p:spPr>
              <a:xfrm>
                <a:off x="2336612" y="5278662"/>
                <a:ext cx="4470776" cy="66749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𝑒𝑟𝑟𝑜𝑟</m:t>
                      </m:r>
                      <m:r>
                        <a:rPr lang="it-IT" b="0" i="1" smtClean="0">
                          <a:latin typeface="Cambria Math" panose="02040503050406030204" pitchFamily="18" charset="0"/>
                        </a:rPr>
                        <m:t>_</m:t>
                      </m:r>
                      <m:r>
                        <a:rPr lang="it-IT" b="0" i="1" smtClean="0">
                          <a:latin typeface="Cambria Math" panose="02040503050406030204" pitchFamily="18" charset="0"/>
                        </a:rPr>
                        <m:t>𝑟𝑎𝑡𝑒</m:t>
                      </m:r>
                      <m:r>
                        <a:rPr lang="it-IT" b="0" i="1" smtClean="0">
                          <a:latin typeface="Cambria Math" panose="02040503050406030204" pitchFamily="18" charset="0"/>
                        </a:rPr>
                        <m:t>= </m:t>
                      </m:r>
                      <m:f>
                        <m:fPr>
                          <m:ctrlPr>
                            <a:rPr lang="it-IT" i="1">
                              <a:latin typeface="Cambria Math" panose="02040503050406030204" pitchFamily="18" charset="0"/>
                            </a:rPr>
                          </m:ctrlPr>
                        </m:fPr>
                        <m:num>
                          <m:r>
                            <a:rPr lang="it-IT" i="1">
                              <a:latin typeface="Cambria Math" panose="02040503050406030204" pitchFamily="18" charset="0"/>
                            </a:rPr>
                            <m:t># </m:t>
                          </m:r>
                          <m:r>
                            <a:rPr lang="it-IT" b="0" i="1" smtClean="0">
                              <a:latin typeface="Cambria Math" panose="02040503050406030204" pitchFamily="18" charset="0"/>
                            </a:rPr>
                            <m:t>𝑖𝑛</m:t>
                          </m:r>
                          <m:r>
                            <a:rPr lang="it-IT" i="1">
                              <a:latin typeface="Cambria Math" panose="02040503050406030204" pitchFamily="18" charset="0"/>
                            </a:rPr>
                            <m:t>𝑐𝑜𝑟𝑟𝑒𝑐𝑡</m:t>
                          </m:r>
                          <m:r>
                            <a:rPr lang="it-IT" i="1">
                              <a:latin typeface="Cambria Math" panose="02040503050406030204" pitchFamily="18" charset="0"/>
                            </a:rPr>
                            <m:t> </m:t>
                          </m:r>
                          <m:r>
                            <a:rPr lang="it-IT" i="1">
                              <a:latin typeface="Cambria Math" panose="02040503050406030204" pitchFamily="18" charset="0"/>
                            </a:rPr>
                            <m:t>𝑐𝑙𝑎𝑠𝑠𝑖𝑓𝑖𝑐𝑎𝑡𝑖𝑜𝑛𝑠</m:t>
                          </m:r>
                        </m:num>
                        <m:den>
                          <m:r>
                            <a:rPr lang="it-IT" i="1">
                              <a:latin typeface="Cambria Math" panose="02040503050406030204" pitchFamily="18" charset="0"/>
                            </a:rPr>
                            <m:t># </m:t>
                          </m:r>
                          <m:r>
                            <a:rPr lang="it-IT" i="1">
                              <a:latin typeface="Cambria Math" panose="02040503050406030204" pitchFamily="18" charset="0"/>
                            </a:rPr>
                            <m:t>𝑐𝑙𝑎𝑠𝑠𝑖𝑓𝑖𝑐𝑎𝑡𝑖𝑜𝑛𝑠</m:t>
                          </m:r>
                        </m:den>
                      </m:f>
                    </m:oMath>
                  </m:oMathPara>
                </a14:m>
                <a:endParaRPr lang="it-IT" dirty="0"/>
              </a:p>
            </p:txBody>
          </p:sp>
        </mc:Choice>
        <mc:Fallback xmlns="">
          <p:sp>
            <p:nvSpPr>
              <p:cNvPr id="8" name="CasellaDiTesto 7">
                <a:extLst>
                  <a:ext uri="{FF2B5EF4-FFF2-40B4-BE49-F238E27FC236}">
                    <a16:creationId xmlns:a16="http://schemas.microsoft.com/office/drawing/2014/main" id="{BA1D6110-BFB6-4FE6-9691-768D3CDDA865}"/>
                  </a:ext>
                </a:extLst>
              </p:cNvPr>
              <p:cNvSpPr txBox="1">
                <a:spLocks noRot="1" noChangeAspect="1" noMove="1" noResize="1" noEditPoints="1" noAdjustHandles="1" noChangeArrowheads="1" noChangeShapeType="1" noTextEdit="1"/>
              </p:cNvSpPr>
              <p:nvPr/>
            </p:nvSpPr>
            <p:spPr>
              <a:xfrm>
                <a:off x="2336612" y="5278662"/>
                <a:ext cx="4470776" cy="667490"/>
              </a:xfrm>
              <a:prstGeom prst="rect">
                <a:avLst/>
              </a:prstGeom>
              <a:blipFill>
                <a:blip r:embed="rId3"/>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1302255246"/>
      </p:ext>
    </p:extLst>
  </p:cSld>
  <p:clrMapOvr>
    <a:masterClrMapping/>
  </p:clrMapOvr>
</p:sld>
</file>

<file path=ppt/theme/theme1.xml><?xml version="1.0" encoding="utf-8"?>
<a:theme xmlns:a="http://schemas.openxmlformats.org/drawingml/2006/main" name="Tema di Office">
  <a:themeElements>
    <a:clrScheme name="Tema di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i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4208</TotalTime>
  <Words>1093</Words>
  <Application>Microsoft Office PowerPoint</Application>
  <PresentationFormat>On-screen Show (4:3)</PresentationFormat>
  <Paragraphs>176</Paragraphs>
  <Slides>23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Cambria Math</vt:lpstr>
      <vt:lpstr>Segoe UI Web (West European)</vt:lpstr>
      <vt:lpstr>Tema di Office</vt:lpstr>
      <vt:lpstr>Machine Learning and Artifical Intelligence </vt:lpstr>
      <vt:lpstr>The problem under consideration</vt:lpstr>
      <vt:lpstr>Support Vector Machine</vt:lpstr>
      <vt:lpstr>What if the problem is non-linear?
</vt:lpstr>
      <vt:lpstr>PowerPoint Presentation</vt:lpstr>
      <vt:lpstr>Examples of kernel functions</vt:lpstr>
      <vt:lpstr>SVM in Sklearn</vt:lpstr>
      <vt:lpstr>Evaluation</vt:lpstr>
      <vt:lpstr>Classification evaluation metrics</vt:lpstr>
      <vt:lpstr>Confusion Matrix</vt:lpstr>
      <vt:lpstr>PowerPoint Presentation</vt:lpstr>
      <vt:lpstr>Confusion Matrix – Construction </vt:lpstr>
      <vt:lpstr>Confusion Matrix - Metrics</vt:lpstr>
      <vt:lpstr>Confusion Matrix - Metrics</vt:lpstr>
      <vt:lpstr>Regression tasks</vt:lpstr>
      <vt:lpstr>Regression evalution metrics</vt:lpstr>
      <vt:lpstr>Evaluation metrics available in Sklearn</vt:lpstr>
      <vt:lpstr>A different scenario 
</vt:lpstr>
      <vt:lpstr>From binary to multi-class</vt:lpstr>
      <vt:lpstr>From binary to multi-class</vt:lpstr>
      <vt:lpstr>Confusion Matrix – K classes</vt:lpstr>
      <vt:lpstr>Confusion Matrix – K classes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Lab5 - MLAI</dc:title>
  <dc:creator>geri.skenderi@univr.it</dc:creator>
  <cp:lastModifiedBy>Geri Skenderi</cp:lastModifiedBy>
  <cp:revision>280</cp:revision>
  <dcterms:created xsi:type="dcterms:W3CDTF">2019-03-18T13:30:41Z</dcterms:created>
  <dcterms:modified xsi:type="dcterms:W3CDTF">2021-04-04T14:49:09Z</dcterms:modified>
</cp:coreProperties>
</file>

<file path=docProps/thumbnail.jpeg>
</file>